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sldIdLst>
    <p:sldId id="256" r:id="rId2"/>
    <p:sldId id="257" r:id="rId3"/>
    <p:sldId id="258" r:id="rId4"/>
    <p:sldId id="259" r:id="rId5"/>
    <p:sldId id="260" r:id="rId6"/>
    <p:sldId id="261" r:id="rId7"/>
    <p:sldId id="263" r:id="rId8"/>
    <p:sldId id="262"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67"/>
    <a:srgbClr val="0033CC"/>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3" autoAdjust="0"/>
    <p:restoredTop sz="94660"/>
  </p:normalViewPr>
  <p:slideViewPr>
    <p:cSldViewPr snapToGrid="0">
      <p:cViewPr varScale="1">
        <p:scale>
          <a:sx n="87" d="100"/>
          <a:sy n="87" d="100"/>
        </p:scale>
        <p:origin x="48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03174B2F-0B18-424A-B077-9E2CD46CCE66}" type="datetimeFigureOut">
              <a:rPr lang="zh-TW" altLang="en-US" smtClean="0"/>
              <a:t>2018/12/17</a:t>
            </a:fld>
            <a:endParaRPr lang="zh-TW" altLang="en-US"/>
          </a:p>
        </p:txBody>
      </p:sp>
      <p:sp>
        <p:nvSpPr>
          <p:cNvPr id="5" name="Footer Placeholder 4"/>
          <p:cNvSpPr>
            <a:spLocks noGrp="1"/>
          </p:cNvSpPr>
          <p:nvPr>
            <p:ph type="ftr" sz="quarter" idx="11"/>
          </p:nvPr>
        </p:nvSpPr>
        <p:spPr>
          <a:xfrm>
            <a:off x="3962399" y="5870575"/>
            <a:ext cx="4893958" cy="377825"/>
          </a:xfrm>
        </p:spPr>
        <p:txBody>
          <a:bodyPr/>
          <a:lstStyle/>
          <a:p>
            <a:endParaRPr lang="zh-TW" altLang="en-US"/>
          </a:p>
        </p:txBody>
      </p:sp>
      <p:sp>
        <p:nvSpPr>
          <p:cNvPr id="6" name="Slide Number Placeholder 5"/>
          <p:cNvSpPr>
            <a:spLocks noGrp="1"/>
          </p:cNvSpPr>
          <p:nvPr>
            <p:ph type="sldNum" sz="quarter" idx="12"/>
          </p:nvPr>
        </p:nvSpPr>
        <p:spPr>
          <a:xfrm>
            <a:off x="10608958" y="5870575"/>
            <a:ext cx="551167" cy="377825"/>
          </a:xfrm>
        </p:spPr>
        <p:txBody>
          <a:bodyPr/>
          <a:lstStyle/>
          <a:p>
            <a:fld id="{885EADE3-A761-4770-9A09-5522B3B2BD06}" type="slidenum">
              <a:rPr lang="zh-TW" altLang="en-US" smtClean="0"/>
              <a:t>‹#›</a:t>
            </a:fld>
            <a:endParaRPr lang="zh-TW" altLang="en-US"/>
          </a:p>
        </p:txBody>
      </p:sp>
    </p:spTree>
    <p:extLst>
      <p:ext uri="{BB962C8B-B14F-4D97-AF65-F5344CB8AC3E}">
        <p14:creationId xmlns:p14="http://schemas.microsoft.com/office/powerpoint/2010/main" val="395698994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03174B2F-0B18-424A-B077-9E2CD46CCE66}" type="datetimeFigureOut">
              <a:rPr lang="zh-TW" altLang="en-US" smtClean="0"/>
              <a:t>2018/12/17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85EADE3-A761-4770-9A09-5522B3B2BD06}" type="slidenum">
              <a:rPr lang="zh-TW" altLang="en-US" smtClean="0"/>
              <a:t>‹#›</a:t>
            </a:fld>
            <a:endParaRPr lang="zh-TW" altLang="en-US"/>
          </a:p>
        </p:txBody>
      </p:sp>
    </p:spTree>
    <p:extLst>
      <p:ext uri="{BB962C8B-B14F-4D97-AF65-F5344CB8AC3E}">
        <p14:creationId xmlns:p14="http://schemas.microsoft.com/office/powerpoint/2010/main" val="2079261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03174B2F-0B18-424A-B077-9E2CD46CCE66}" type="datetimeFigureOut">
              <a:rPr lang="zh-TW" altLang="en-US" smtClean="0"/>
              <a:t>2018/12/17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85EADE3-A761-4770-9A09-5522B3B2BD06}" type="slidenum">
              <a:rPr lang="zh-TW" altLang="en-US" smtClean="0"/>
              <a:t>‹#›</a:t>
            </a:fld>
            <a:endParaRPr lang="zh-TW" altLang="en-US"/>
          </a:p>
        </p:txBody>
      </p:sp>
    </p:spTree>
    <p:extLst>
      <p:ext uri="{BB962C8B-B14F-4D97-AF65-F5344CB8AC3E}">
        <p14:creationId xmlns:p14="http://schemas.microsoft.com/office/powerpoint/2010/main" val="412882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03174B2F-0B18-424A-B077-9E2CD46CCE66}" type="datetimeFigureOut">
              <a:rPr lang="zh-TW" altLang="en-US" smtClean="0"/>
              <a:t>2018/12/17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85EADE3-A761-4770-9A09-5522B3B2BD06}" type="slidenum">
              <a:rPr lang="zh-TW" altLang="en-US" smtClean="0"/>
              <a:t>‹#›</a:t>
            </a:fld>
            <a:endParaRPr lang="zh-TW" altLang="en-US"/>
          </a:p>
        </p:txBody>
      </p:sp>
    </p:spTree>
    <p:extLst>
      <p:ext uri="{BB962C8B-B14F-4D97-AF65-F5344CB8AC3E}">
        <p14:creationId xmlns:p14="http://schemas.microsoft.com/office/powerpoint/2010/main" val="1125817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03174B2F-0B18-424A-B077-9E2CD46CCE66}" type="datetimeFigureOut">
              <a:rPr lang="zh-TW" altLang="en-US" smtClean="0"/>
              <a:t>2018/12/17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85EADE3-A761-4770-9A09-5522B3B2BD06}" type="slidenum">
              <a:rPr lang="zh-TW" altLang="en-US" smtClean="0"/>
              <a:t>‹#›</a:t>
            </a:fld>
            <a:endParaRPr lang="zh-TW" altLang="en-US"/>
          </a:p>
        </p:txBody>
      </p:sp>
    </p:spTree>
    <p:extLst>
      <p:ext uri="{BB962C8B-B14F-4D97-AF65-F5344CB8AC3E}">
        <p14:creationId xmlns:p14="http://schemas.microsoft.com/office/powerpoint/2010/main" val="2705922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zh-TW" altLang="en-US" smtClean="0"/>
              <a:t>編輯母片文字樣式</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03174B2F-0B18-424A-B077-9E2CD46CCE66}" type="datetimeFigureOut">
              <a:rPr lang="zh-TW" altLang="en-US" smtClean="0"/>
              <a:t>2018/12/17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85EADE3-A761-4770-9A09-5522B3B2BD06}" type="slidenum">
              <a:rPr lang="zh-TW" altLang="en-US" smtClean="0"/>
              <a:t>‹#›</a:t>
            </a:fld>
            <a:endParaRPr lang="zh-TW" altLang="en-US"/>
          </a:p>
        </p:txBody>
      </p:sp>
    </p:spTree>
    <p:extLst>
      <p:ext uri="{BB962C8B-B14F-4D97-AF65-F5344CB8AC3E}">
        <p14:creationId xmlns:p14="http://schemas.microsoft.com/office/powerpoint/2010/main" val="3234787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zh-TW" altLang="en-US" smtClean="0"/>
              <a:t>按一下以編輯母片標題樣式</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zh-TW" altLang="en-US" smtClean="0"/>
              <a:t>編輯母片文字樣式</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03174B2F-0B18-424A-B077-9E2CD46CCE66}" type="datetimeFigureOut">
              <a:rPr lang="zh-TW" altLang="en-US" smtClean="0"/>
              <a:t>2018/12/17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85EADE3-A761-4770-9A09-5522B3B2BD06}" type="slidenum">
              <a:rPr lang="zh-TW" altLang="en-US" smtClean="0"/>
              <a:t>‹#›</a:t>
            </a:fld>
            <a:endParaRPr lang="zh-TW" altLang="en-US"/>
          </a:p>
        </p:txBody>
      </p:sp>
    </p:spTree>
    <p:extLst>
      <p:ext uri="{BB962C8B-B14F-4D97-AF65-F5344CB8AC3E}">
        <p14:creationId xmlns:p14="http://schemas.microsoft.com/office/powerpoint/2010/main" val="2734634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3174B2F-0B18-424A-B077-9E2CD46CCE66}" type="datetimeFigureOut">
              <a:rPr lang="zh-TW" altLang="en-US" smtClean="0"/>
              <a:t>2018/12/17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85EADE3-A761-4770-9A09-5522B3B2BD06}" type="slidenum">
              <a:rPr lang="zh-TW" altLang="en-US" smtClean="0"/>
              <a:t>‹#›</a:t>
            </a:fld>
            <a:endParaRPr lang="zh-TW" altLang="en-US"/>
          </a:p>
        </p:txBody>
      </p:sp>
      <p:sp>
        <p:nvSpPr>
          <p:cNvPr id="8" name="Title 1"/>
          <p:cNvSpPr>
            <a:spLocks noGrp="1"/>
          </p:cNvSpPr>
          <p:nvPr>
            <p:ph type="title"/>
          </p:nvPr>
        </p:nvSpPr>
        <p:spPr>
          <a:xfrm>
            <a:off x="685801" y="609600"/>
            <a:ext cx="10131425" cy="1456267"/>
          </a:xfrm>
        </p:spPr>
        <p:txBody>
          <a:bodyPr/>
          <a:lstStyle/>
          <a:p>
            <a:r>
              <a:rPr lang="zh-TW" altLang="en-US" smtClean="0"/>
              <a:t>按一下以編輯母片標題樣式</a:t>
            </a:r>
            <a:endParaRPr lang="en-US" dirty="0"/>
          </a:p>
        </p:txBody>
      </p:sp>
    </p:spTree>
    <p:extLst>
      <p:ext uri="{BB962C8B-B14F-4D97-AF65-F5344CB8AC3E}">
        <p14:creationId xmlns:p14="http://schemas.microsoft.com/office/powerpoint/2010/main" val="3844090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3174B2F-0B18-424A-B077-9E2CD46CCE66}" type="datetimeFigureOut">
              <a:rPr lang="zh-TW" altLang="en-US" smtClean="0"/>
              <a:t>2018/12/17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85EADE3-A761-4770-9A09-5522B3B2BD06}" type="slidenum">
              <a:rPr lang="zh-TW" altLang="en-US" smtClean="0"/>
              <a:t>‹#›</a:t>
            </a:fld>
            <a:endParaRPr lang="zh-TW" altLang="en-US"/>
          </a:p>
        </p:txBody>
      </p:sp>
    </p:spTree>
    <p:extLst>
      <p:ext uri="{BB962C8B-B14F-4D97-AF65-F5344CB8AC3E}">
        <p14:creationId xmlns:p14="http://schemas.microsoft.com/office/powerpoint/2010/main" val="968769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3174B2F-0B18-424A-B077-9E2CD46CCE66}" type="datetimeFigureOut">
              <a:rPr lang="zh-TW" altLang="en-US" smtClean="0"/>
              <a:t>2018/12/17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85EADE3-A761-4770-9A09-5522B3B2BD06}" type="slidenum">
              <a:rPr lang="zh-TW" altLang="en-US" smtClean="0"/>
              <a:t>‹#›</a:t>
            </a:fld>
            <a:endParaRPr lang="zh-TW" altLang="en-US"/>
          </a:p>
        </p:txBody>
      </p:sp>
    </p:spTree>
    <p:extLst>
      <p:ext uri="{BB962C8B-B14F-4D97-AF65-F5344CB8AC3E}">
        <p14:creationId xmlns:p14="http://schemas.microsoft.com/office/powerpoint/2010/main" val="3746976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03174B2F-0B18-424A-B077-9E2CD46CCE66}" type="datetimeFigureOut">
              <a:rPr lang="zh-TW" altLang="en-US" smtClean="0"/>
              <a:t>2018/12/17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85EADE3-A761-4770-9A09-5522B3B2BD06}" type="slidenum">
              <a:rPr lang="zh-TW" altLang="en-US" smtClean="0"/>
              <a:t>‹#›</a:t>
            </a:fld>
            <a:endParaRPr lang="zh-TW" altLang="en-US"/>
          </a:p>
        </p:txBody>
      </p:sp>
    </p:spTree>
    <p:extLst>
      <p:ext uri="{BB962C8B-B14F-4D97-AF65-F5344CB8AC3E}">
        <p14:creationId xmlns:p14="http://schemas.microsoft.com/office/powerpoint/2010/main" val="1864856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03174B2F-0B18-424A-B077-9E2CD46CCE66}" type="datetimeFigureOut">
              <a:rPr lang="zh-TW" altLang="en-US" smtClean="0"/>
              <a:t>2018/12/17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85EADE3-A761-4770-9A09-5522B3B2BD06}" type="slidenum">
              <a:rPr lang="zh-TW" altLang="en-US" smtClean="0"/>
              <a:t>‹#›</a:t>
            </a:fld>
            <a:endParaRPr lang="zh-TW" altLang="en-US"/>
          </a:p>
        </p:txBody>
      </p:sp>
    </p:spTree>
    <p:extLst>
      <p:ext uri="{BB962C8B-B14F-4D97-AF65-F5344CB8AC3E}">
        <p14:creationId xmlns:p14="http://schemas.microsoft.com/office/powerpoint/2010/main" val="4210275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03174B2F-0B18-424A-B077-9E2CD46CCE66}" type="datetimeFigureOut">
              <a:rPr lang="zh-TW" altLang="en-US" smtClean="0"/>
              <a:t>2018/12/17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885EADE3-A761-4770-9A09-5522B3B2BD06}" type="slidenum">
              <a:rPr lang="zh-TW" altLang="en-US" smtClean="0"/>
              <a:t>‹#›</a:t>
            </a:fld>
            <a:endParaRPr lang="zh-TW" altLang="en-US"/>
          </a:p>
        </p:txBody>
      </p:sp>
    </p:spTree>
    <p:extLst>
      <p:ext uri="{BB962C8B-B14F-4D97-AF65-F5344CB8AC3E}">
        <p14:creationId xmlns:p14="http://schemas.microsoft.com/office/powerpoint/2010/main" val="3008243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03174B2F-0B18-424A-B077-9E2CD46CCE66}" type="datetimeFigureOut">
              <a:rPr lang="zh-TW" altLang="en-US" smtClean="0"/>
              <a:t>2018/12/17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885EADE3-A761-4770-9A09-5522B3B2BD06}" type="slidenum">
              <a:rPr lang="zh-TW" altLang="en-US" smtClean="0"/>
              <a:t>‹#›</a:t>
            </a:fld>
            <a:endParaRPr lang="zh-TW" altLang="en-US"/>
          </a:p>
        </p:txBody>
      </p:sp>
    </p:spTree>
    <p:extLst>
      <p:ext uri="{BB962C8B-B14F-4D97-AF65-F5344CB8AC3E}">
        <p14:creationId xmlns:p14="http://schemas.microsoft.com/office/powerpoint/2010/main" val="1483954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03174B2F-0B18-424A-B077-9E2CD46CCE66}" type="datetimeFigureOut">
              <a:rPr lang="zh-TW" altLang="en-US" smtClean="0"/>
              <a:t>2018/12/17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885EADE3-A761-4770-9A09-5522B3B2BD06}" type="slidenum">
              <a:rPr lang="zh-TW" altLang="en-US" smtClean="0"/>
              <a:t>‹#›</a:t>
            </a:fld>
            <a:endParaRPr lang="zh-TW" altLang="en-US"/>
          </a:p>
        </p:txBody>
      </p:sp>
    </p:spTree>
    <p:extLst>
      <p:ext uri="{BB962C8B-B14F-4D97-AF65-F5344CB8AC3E}">
        <p14:creationId xmlns:p14="http://schemas.microsoft.com/office/powerpoint/2010/main" val="3104021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03174B2F-0B18-424A-B077-9E2CD46CCE66}" type="datetimeFigureOut">
              <a:rPr lang="zh-TW" altLang="en-US" smtClean="0"/>
              <a:t>2018/12/17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85EADE3-A761-4770-9A09-5522B3B2BD06}" type="slidenum">
              <a:rPr lang="zh-TW" altLang="en-US" smtClean="0"/>
              <a:t>‹#›</a:t>
            </a:fld>
            <a:endParaRPr lang="zh-TW" altLang="en-US"/>
          </a:p>
        </p:txBody>
      </p:sp>
    </p:spTree>
    <p:extLst>
      <p:ext uri="{BB962C8B-B14F-4D97-AF65-F5344CB8AC3E}">
        <p14:creationId xmlns:p14="http://schemas.microsoft.com/office/powerpoint/2010/main" val="398693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zh-TW" altLang="en-US" smtClean="0"/>
              <a:t>按一下以編輯母片標題樣式</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03174B2F-0B18-424A-B077-9E2CD46CCE66}" type="datetimeFigureOut">
              <a:rPr lang="zh-TW" altLang="en-US" smtClean="0"/>
              <a:t>2018/12/17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85EADE3-A761-4770-9A09-5522B3B2BD06}" type="slidenum">
              <a:rPr lang="zh-TW" altLang="en-US" smtClean="0"/>
              <a:t>‹#›</a:t>
            </a:fld>
            <a:endParaRPr lang="zh-TW" altLang="en-US"/>
          </a:p>
        </p:txBody>
      </p:sp>
    </p:spTree>
    <p:extLst>
      <p:ext uri="{BB962C8B-B14F-4D97-AF65-F5344CB8AC3E}">
        <p14:creationId xmlns:p14="http://schemas.microsoft.com/office/powerpoint/2010/main" val="2105754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3174B2F-0B18-424A-B077-9E2CD46CCE66}" type="datetimeFigureOut">
              <a:rPr lang="zh-TW" altLang="en-US" smtClean="0"/>
              <a:t>2018/12/17</a:t>
            </a:fld>
            <a:endParaRPr lang="zh-TW" alt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TW" alt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85EADE3-A761-4770-9A09-5522B3B2BD06}" type="slidenum">
              <a:rPr lang="zh-TW" altLang="en-US" smtClean="0"/>
              <a:t>‹#›</a:t>
            </a:fld>
            <a:endParaRPr lang="zh-TW" altLang="en-US"/>
          </a:p>
        </p:txBody>
      </p:sp>
    </p:spTree>
    <p:extLst>
      <p:ext uri="{BB962C8B-B14F-4D97-AF65-F5344CB8AC3E}">
        <p14:creationId xmlns:p14="http://schemas.microsoft.com/office/powerpoint/2010/main" val="764089448"/>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idl_725uDRQ" TargetMode="External"/><Relationship Id="rId2" Type="http://schemas.openxmlformats.org/officeDocument/2006/relationships/hyperlink" Target="https://www.youtube.com/watch?v=ISpSAromWVk"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884783" y="498981"/>
            <a:ext cx="6342611" cy="2443941"/>
          </a:xfrm>
        </p:spPr>
        <p:txBody>
          <a:bodyPr>
            <a:noAutofit/>
          </a:bodyPr>
          <a:lstStyle/>
          <a:p>
            <a:r>
              <a:rPr lang="zh-TW" altLang="en-US" sz="16000" b="1" dirty="0">
                <a:solidFill>
                  <a:schemeClr val="accent3">
                    <a:lumMod val="75000"/>
                  </a:schemeClr>
                </a:solidFill>
              </a:rPr>
              <a:t>埃及</a:t>
            </a:r>
          </a:p>
        </p:txBody>
      </p:sp>
      <p:sp>
        <p:nvSpPr>
          <p:cNvPr id="3" name="副標題 2"/>
          <p:cNvSpPr>
            <a:spLocks noGrp="1"/>
          </p:cNvSpPr>
          <p:nvPr>
            <p:ph type="subTitle" idx="1"/>
          </p:nvPr>
        </p:nvSpPr>
        <p:spPr>
          <a:xfrm>
            <a:off x="1337888" y="3898669"/>
            <a:ext cx="9448800" cy="1113906"/>
          </a:xfrm>
        </p:spPr>
        <p:txBody>
          <a:bodyPr>
            <a:normAutofit/>
          </a:bodyPr>
          <a:lstStyle/>
          <a:p>
            <a:r>
              <a:rPr lang="zh-TW" altLang="en-US" sz="5400" dirty="0" smtClean="0">
                <a:solidFill>
                  <a:srgbClr val="0070C0"/>
                </a:solidFill>
              </a:rPr>
              <a:t>六甲</a:t>
            </a:r>
            <a:r>
              <a:rPr lang="zh-TW" altLang="en-US" sz="5400" dirty="0" smtClean="0">
                <a:solidFill>
                  <a:srgbClr val="92D050"/>
                </a:solidFill>
              </a:rPr>
              <a:t>陳智翔</a:t>
            </a:r>
            <a:endParaRPr lang="zh-TW" altLang="en-US" sz="5400" dirty="0">
              <a:solidFill>
                <a:srgbClr val="92D050"/>
              </a:solidFill>
            </a:endParaRPr>
          </a:p>
        </p:txBody>
      </p:sp>
    </p:spTree>
    <p:extLst>
      <p:ext uri="{BB962C8B-B14F-4D97-AF65-F5344CB8AC3E}">
        <p14:creationId xmlns:p14="http://schemas.microsoft.com/office/powerpoint/2010/main" val="38147968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8000" dirty="0"/>
              <a:t>國家介紹</a:t>
            </a:r>
          </a:p>
        </p:txBody>
      </p:sp>
      <p:sp>
        <p:nvSpPr>
          <p:cNvPr id="3" name="內容版面配置區 2"/>
          <p:cNvSpPr>
            <a:spLocks noGrp="1"/>
          </p:cNvSpPr>
          <p:nvPr>
            <p:ph idx="1"/>
          </p:nvPr>
        </p:nvSpPr>
        <p:spPr>
          <a:xfrm>
            <a:off x="7764087" y="315884"/>
            <a:ext cx="3815541" cy="6109853"/>
          </a:xfrm>
        </p:spPr>
        <p:txBody>
          <a:bodyPr/>
          <a:lstStyle/>
          <a:p>
            <a:r>
              <a:rPr lang="zh-TW" altLang="en-US" dirty="0"/>
              <a:t>帝王谷東面的景觀</a:t>
            </a:r>
          </a:p>
          <a:p>
            <a:r>
              <a:rPr lang="zh-TW" altLang="en-US" dirty="0"/>
              <a:t>帝王谷（阿拉伯語：</a:t>
            </a:r>
            <a:r>
              <a:rPr lang="en-US" altLang="zh-TW" dirty="0" err="1"/>
              <a:t>وادي</a:t>
            </a:r>
            <a:r>
              <a:rPr lang="en-US" altLang="zh-TW" dirty="0"/>
              <a:t> </a:t>
            </a:r>
            <a:r>
              <a:rPr lang="en-US" altLang="zh-TW" dirty="0" err="1"/>
              <a:t>الملوك</a:t>
            </a:r>
            <a:r>
              <a:rPr lang="en-US" altLang="zh-TW" dirty="0"/>
              <a:t>‎ </a:t>
            </a:r>
            <a:r>
              <a:rPr lang="en-US" altLang="zh-TW" dirty="0" err="1"/>
              <a:t>Wādī</a:t>
            </a:r>
            <a:r>
              <a:rPr lang="en-US" altLang="zh-TW" dirty="0"/>
              <a:t> al </a:t>
            </a:r>
            <a:r>
              <a:rPr lang="en-US" altLang="zh-TW" dirty="0" err="1"/>
              <a:t>Mulūk</a:t>
            </a:r>
            <a:r>
              <a:rPr lang="en-US" altLang="zh-TW" dirty="0"/>
              <a:t>; </a:t>
            </a:r>
            <a:r>
              <a:rPr lang="zh-TW" altLang="en-US" dirty="0"/>
              <a:t>科普特語：</a:t>
            </a:r>
            <a:r>
              <a:rPr lang="en-US" altLang="zh-TW" dirty="0"/>
              <a:t>ϫⲏⲙⲉ</a:t>
            </a:r>
            <a:r>
              <a:rPr lang="zh-TW" altLang="en-US" dirty="0"/>
              <a:t>；英語：</a:t>
            </a:r>
            <a:r>
              <a:rPr lang="en-US" altLang="zh-TW" dirty="0"/>
              <a:t>Valley of the Kings</a:t>
            </a:r>
            <a:r>
              <a:rPr lang="zh-TW" altLang="en-US" dirty="0"/>
              <a:t>）是位於埃及埋葬古埃及新王國時期</a:t>
            </a:r>
            <a:r>
              <a:rPr lang="en-US" altLang="zh-TW" dirty="0"/>
              <a:t>18</a:t>
            </a:r>
            <a:r>
              <a:rPr lang="zh-TW" altLang="en-US" dirty="0"/>
              <a:t>到</a:t>
            </a:r>
            <a:r>
              <a:rPr lang="en-US" altLang="zh-TW" dirty="0"/>
              <a:t>20</a:t>
            </a:r>
            <a:r>
              <a:rPr lang="zh-TW" altLang="en-US" dirty="0"/>
              <a:t>王朝的法老和貴族的一個山谷。</a:t>
            </a:r>
          </a:p>
          <a:p>
            <a:pPr marL="0" indent="0">
              <a:buNone/>
            </a:pPr>
            <a:endParaRPr lang="zh-TW" altLang="en-US" dirty="0"/>
          </a:p>
          <a:p>
            <a:r>
              <a:rPr lang="zh-TW" altLang="en-US" dirty="0"/>
              <a:t>帝王谷位於</a:t>
            </a:r>
            <a:r>
              <a:rPr lang="en-US" altLang="zh-TW" dirty="0"/>
              <a:t>25°44′N 32°36′E</a:t>
            </a:r>
            <a:r>
              <a:rPr lang="zh-TW" altLang="en-US" dirty="0"/>
              <a:t>，它坐落在尼羅河西岸的金字塔形山峰庫爾恩（</a:t>
            </a:r>
            <a:r>
              <a:rPr lang="en-US" altLang="zh-TW" dirty="0"/>
              <a:t>Al-</a:t>
            </a:r>
            <a:r>
              <a:rPr lang="en-US" altLang="zh-TW" dirty="0" err="1"/>
              <a:t>Qurn</a:t>
            </a:r>
            <a:r>
              <a:rPr lang="zh-TW" altLang="en-US" dirty="0"/>
              <a:t>）之巔，</a:t>
            </a:r>
            <a:r>
              <a:rPr lang="en-US" altLang="zh-TW" dirty="0"/>
              <a:t>[1] </a:t>
            </a:r>
            <a:r>
              <a:rPr lang="zh-TW" altLang="en-US" dirty="0"/>
              <a:t>與底比斯相對（現在的盧克索）。帝王谷分為東谷和西谷，大多數重要的陵墓位於東谷。西谷只有一座陵墓向公眾開放：伊特努特</a:t>
            </a:r>
            <a:r>
              <a:rPr lang="en-US" altLang="zh-TW" dirty="0"/>
              <a:t>·</a:t>
            </a:r>
            <a:r>
              <a:rPr lang="zh-TW" altLang="en-US" dirty="0"/>
              <a:t>阿伊的陵墓（圖坦卡蒙的繼任者）。西谷也有多處其他重要的墓葬，包括阿蒙霍特普三世，但是仍然在發掘過程中並尚未向公眾開放。</a:t>
            </a:r>
          </a:p>
          <a:p>
            <a:endParaRPr lang="zh-TW" altLang="en-US" dirty="0"/>
          </a:p>
        </p:txBody>
      </p:sp>
      <p:pic>
        <p:nvPicPr>
          <p:cNvPr id="4" name="圖片 3"/>
          <p:cNvPicPr>
            <a:picLocks noChangeAspect="1"/>
          </p:cNvPicPr>
          <p:nvPr/>
        </p:nvPicPr>
        <p:blipFill>
          <a:blip r:embed="rId3"/>
          <a:stretch>
            <a:fillRect/>
          </a:stretch>
        </p:blipFill>
        <p:spPr>
          <a:xfrm>
            <a:off x="66502" y="2065866"/>
            <a:ext cx="6774873" cy="4454479"/>
          </a:xfrm>
          <a:prstGeom prst="rect">
            <a:avLst/>
          </a:prstGeom>
        </p:spPr>
      </p:pic>
    </p:spTree>
    <p:extLst>
      <p:ext uri="{BB962C8B-B14F-4D97-AF65-F5344CB8AC3E}">
        <p14:creationId xmlns:p14="http://schemas.microsoft.com/office/powerpoint/2010/main" val="3024133302"/>
      </p:ext>
    </p:extLst>
  </p:cSld>
  <p:clrMapOvr>
    <a:masterClrMapping/>
  </p:clrMapOvr>
  <p:transition spd="slow">
    <p:comb/>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19" dur="2000" fill="hold"/>
                                        <p:tgtEl>
                                          <p:spTgt spid="3">
                                            <p:txEl>
                                              <p:pRg st="0" end="0"/>
                                            </p:txEl>
                                          </p:spTgt>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23" dur="2000" fill="hold"/>
                                        <p:tgtEl>
                                          <p:spTgt spid="3">
                                            <p:txEl>
                                              <p:pRg st="1" end="1"/>
                                            </p:txEl>
                                          </p:spTgt>
                                        </p:tgtEl>
                                        <p:attrNameLst>
                                          <p:attrName>ppt_x</p:attrName>
                                          <p:attrName>ppt_y</p:attrName>
                                        </p:attrNameLst>
                                      </p:cBhvr>
                                    </p:animMotion>
                                  </p:childTnLst>
                                </p:cTn>
                              </p:par>
                            </p:childTnLst>
                          </p:cTn>
                        </p:par>
                      </p:childTnLst>
                    </p:cTn>
                  </p:par>
                  <p:par>
                    <p:cTn id="24" fill="hold">
                      <p:stCondLst>
                        <p:cond delay="indefinite"/>
                      </p:stCondLst>
                      <p:childTnLst>
                        <p:par>
                          <p:cTn id="25" fill="hold">
                            <p:stCondLst>
                              <p:cond delay="0"/>
                            </p:stCondLst>
                            <p:childTnLst>
                              <p:par>
                                <p:cTn id="26"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27" dur="2000" fill="hold"/>
                                        <p:tgtEl>
                                          <p:spTgt spid="3">
                                            <p:txEl>
                                              <p:pRg st="3" end="3"/>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685801" y="3092335"/>
            <a:ext cx="3887185" cy="2310938"/>
          </a:xfrm>
          <a:prstGeom prst="rect">
            <a:avLst/>
          </a:prstGeom>
        </p:spPr>
      </p:pic>
      <p:sp>
        <p:nvSpPr>
          <p:cNvPr id="2" name="標題 1"/>
          <p:cNvSpPr>
            <a:spLocks noGrp="1"/>
          </p:cNvSpPr>
          <p:nvPr>
            <p:ph type="title"/>
          </p:nvPr>
        </p:nvSpPr>
        <p:spPr>
          <a:xfrm flipH="1" flipV="1">
            <a:off x="11228705" y="6068291"/>
            <a:ext cx="51666" cy="91440"/>
          </a:xfrm>
        </p:spPr>
        <p:txBody>
          <a:bodyPr>
            <a:normAutofit fontScale="90000"/>
          </a:bodyPr>
          <a:lstStyle/>
          <a:p>
            <a:endParaRPr lang="zh-TW" altLang="en-US" dirty="0"/>
          </a:p>
        </p:txBody>
      </p:sp>
      <p:sp>
        <p:nvSpPr>
          <p:cNvPr id="3" name="內容版面配置區 2"/>
          <p:cNvSpPr>
            <a:spLocks noGrp="1"/>
          </p:cNvSpPr>
          <p:nvPr>
            <p:ph idx="1"/>
          </p:nvPr>
        </p:nvSpPr>
        <p:spPr>
          <a:xfrm>
            <a:off x="685801" y="357448"/>
            <a:ext cx="10131425" cy="2261062"/>
          </a:xfrm>
        </p:spPr>
        <p:txBody>
          <a:bodyPr>
            <a:normAutofit/>
          </a:bodyPr>
          <a:lstStyle/>
          <a:p>
            <a:pPr algn="ctr"/>
            <a:r>
              <a:rPr lang="zh-TW" altLang="en-US" sz="13000" dirty="0" smtClean="0">
                <a:solidFill>
                  <a:srgbClr val="FF0000"/>
                </a:solidFill>
              </a:rPr>
              <a:t>謝謝觀賞</a:t>
            </a:r>
            <a:endParaRPr lang="zh-TW" altLang="en-US" sz="13000" dirty="0">
              <a:solidFill>
                <a:srgbClr val="FF0000"/>
              </a:solidFill>
            </a:endParaRPr>
          </a:p>
        </p:txBody>
      </p:sp>
      <p:pic>
        <p:nvPicPr>
          <p:cNvPr id="5" name="圖片 4"/>
          <p:cNvPicPr>
            <a:picLocks noChangeAspect="1"/>
          </p:cNvPicPr>
          <p:nvPr/>
        </p:nvPicPr>
        <p:blipFill>
          <a:blip r:embed="rId4"/>
          <a:stretch>
            <a:fillRect/>
          </a:stretch>
        </p:blipFill>
        <p:spPr>
          <a:xfrm>
            <a:off x="5081501" y="2618510"/>
            <a:ext cx="6667500" cy="4057650"/>
          </a:xfrm>
          <a:prstGeom prst="rect">
            <a:avLst/>
          </a:prstGeom>
        </p:spPr>
      </p:pic>
    </p:spTree>
    <p:extLst>
      <p:ext uri="{BB962C8B-B14F-4D97-AF65-F5344CB8AC3E}">
        <p14:creationId xmlns:p14="http://schemas.microsoft.com/office/powerpoint/2010/main" val="3273032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sndAc>
          <p:stSnd>
            <p:snd r:embed="rId2" name="explode.wav"/>
          </p:stSnd>
        </p:sndAc>
      </p:transition>
    </mc:Choice>
    <mc:Fallback>
      <p:transition spd="slow">
        <p:fade/>
        <p:sndAc>
          <p:stSnd>
            <p:snd r:embed="rId2"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79629" y="300441"/>
            <a:ext cx="6981738" cy="1801887"/>
          </a:xfrm>
        </p:spPr>
        <p:txBody>
          <a:bodyPr>
            <a:normAutofit/>
          </a:bodyPr>
          <a:lstStyle/>
          <a:p>
            <a:pPr algn="ctr"/>
            <a:r>
              <a:rPr lang="zh-TW" altLang="en-US" sz="7200" dirty="0" smtClean="0">
                <a:solidFill>
                  <a:srgbClr val="00B0F0"/>
                </a:solidFill>
              </a:rPr>
              <a:t>國旗</a:t>
            </a:r>
            <a:endParaRPr lang="zh-TW" altLang="en-US" sz="7200" dirty="0">
              <a:solidFill>
                <a:srgbClr val="00B0F0"/>
              </a:solidFill>
            </a:endParaRPr>
          </a:p>
        </p:txBody>
      </p:sp>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99348" y="2418423"/>
            <a:ext cx="5079077" cy="3252045"/>
          </a:xfrm>
        </p:spPr>
      </p:pic>
    </p:spTree>
    <p:extLst>
      <p:ext uri="{BB962C8B-B14F-4D97-AF65-F5344CB8AC3E}">
        <p14:creationId xmlns:p14="http://schemas.microsoft.com/office/powerpoint/2010/main" val="835445059"/>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bomb.wav"/>
          </p:stSnd>
        </p:sndAc>
      </p:transition>
    </mc:Choice>
    <mc:Fallback>
      <p:transition spd="slow">
        <p:fade/>
        <p:sndAc>
          <p:stSnd>
            <p:snd r:embed="rId2" name="bomb.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6600" dirty="0" smtClean="0">
                <a:solidFill>
                  <a:srgbClr val="FFFF00"/>
                </a:solidFill>
              </a:rPr>
              <a:t>國家介</a:t>
            </a:r>
            <a:r>
              <a:rPr lang="zh-TW" altLang="en-US" sz="6600" dirty="0">
                <a:solidFill>
                  <a:srgbClr val="FFFF00"/>
                </a:solidFill>
              </a:rPr>
              <a:t>紹</a:t>
            </a:r>
          </a:p>
        </p:txBody>
      </p:sp>
      <p:sp>
        <p:nvSpPr>
          <p:cNvPr id="3" name="內容版面配置區 2"/>
          <p:cNvSpPr>
            <a:spLocks noGrp="1"/>
          </p:cNvSpPr>
          <p:nvPr>
            <p:ph idx="1"/>
          </p:nvPr>
        </p:nvSpPr>
        <p:spPr>
          <a:xfrm>
            <a:off x="685801" y="2909455"/>
            <a:ext cx="10131425" cy="3266901"/>
          </a:xfrm>
        </p:spPr>
        <p:txBody>
          <a:bodyPr>
            <a:normAutofit/>
          </a:bodyPr>
          <a:lstStyle/>
          <a:p>
            <a:pPr algn="ctr"/>
            <a:r>
              <a:rPr lang="zh-TW" altLang="en-US" sz="3200" dirty="0"/>
              <a:t>首都：開羅</a:t>
            </a:r>
          </a:p>
          <a:p>
            <a:pPr algn="ctr"/>
            <a:endParaRPr lang="zh-TW" altLang="en-US" sz="3200" dirty="0"/>
          </a:p>
          <a:p>
            <a:pPr algn="ctr"/>
            <a:r>
              <a:rPr lang="zh-TW" altLang="en-US" sz="3200" dirty="0"/>
              <a:t>位置：非洲</a:t>
            </a:r>
          </a:p>
          <a:p>
            <a:pPr algn="ctr"/>
            <a:endParaRPr lang="zh-TW" altLang="en-US" sz="3200" dirty="0"/>
          </a:p>
          <a:p>
            <a:pPr algn="ctr"/>
            <a:r>
              <a:rPr lang="zh-TW" altLang="en-US" sz="3200" dirty="0"/>
              <a:t>面積：</a:t>
            </a:r>
            <a:r>
              <a:rPr lang="en-US" altLang="zh-TW" sz="3200" dirty="0"/>
              <a:t>1,001,449</a:t>
            </a:r>
            <a:r>
              <a:rPr lang="zh-TW" altLang="en-US" sz="3200" dirty="0"/>
              <a:t>平方公里（世界第</a:t>
            </a:r>
            <a:r>
              <a:rPr lang="en-US" altLang="zh-TW" sz="3200" dirty="0"/>
              <a:t>29</a:t>
            </a:r>
            <a:r>
              <a:rPr lang="zh-TW" altLang="en-US" sz="3200" dirty="0"/>
              <a:t>名）</a:t>
            </a:r>
          </a:p>
          <a:p>
            <a:endParaRPr lang="zh-TW" altLang="en-US" dirty="0"/>
          </a:p>
          <a:p>
            <a:endParaRPr lang="zh-TW" altLang="en-US" dirty="0"/>
          </a:p>
        </p:txBody>
      </p:sp>
    </p:spTree>
    <p:extLst>
      <p:ext uri="{BB962C8B-B14F-4D97-AF65-F5344CB8AC3E}">
        <p14:creationId xmlns:p14="http://schemas.microsoft.com/office/powerpoint/2010/main" val="24653079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invX="1"/>
        <p:sndAc>
          <p:stSnd>
            <p:snd r:embed="rId2" name="coin.wav"/>
          </p:stSnd>
        </p:sndAc>
      </p:transition>
    </mc:Choice>
    <mc:Fallback>
      <p:transition spd="slow">
        <p:fade/>
        <p:sndAc>
          <p:stSnd>
            <p:snd r:embed="rId2" name="coi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14" dur="2000" fill="hold"/>
                                        <p:tgtEl>
                                          <p:spTgt spid="3">
                                            <p:txEl>
                                              <p:pRg st="0" end="0"/>
                                            </p:txEl>
                                          </p:spTgt>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18" dur="2000" fill="hold"/>
                                        <p:tgtEl>
                                          <p:spTgt spid="3">
                                            <p:txEl>
                                              <p:pRg st="2" end="2"/>
                                            </p:txEl>
                                          </p:spTgt>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22" dur="2000" fill="hold"/>
                                        <p:tgtEl>
                                          <p:spTgt spid="3">
                                            <p:txEl>
                                              <p:pRg st="4" end="4"/>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6600" dirty="0" smtClean="0">
                <a:solidFill>
                  <a:srgbClr val="FF0000"/>
                </a:solidFill>
              </a:rPr>
              <a:t>國家介紹</a:t>
            </a:r>
            <a:endParaRPr lang="zh-TW" altLang="en-US" sz="6600" dirty="0">
              <a:solidFill>
                <a:srgbClr val="FF0000"/>
              </a:solidFill>
            </a:endParaRPr>
          </a:p>
        </p:txBody>
      </p:sp>
      <p:sp>
        <p:nvSpPr>
          <p:cNvPr id="3" name="內容版面配置區 2"/>
          <p:cNvSpPr>
            <a:spLocks noGrp="1"/>
          </p:cNvSpPr>
          <p:nvPr>
            <p:ph idx="1"/>
          </p:nvPr>
        </p:nvSpPr>
        <p:spPr>
          <a:xfrm>
            <a:off x="581891" y="2518755"/>
            <a:ext cx="10235335" cy="3724103"/>
          </a:xfrm>
        </p:spPr>
        <p:txBody>
          <a:bodyPr>
            <a:normAutofit/>
          </a:bodyPr>
          <a:lstStyle/>
          <a:p>
            <a:r>
              <a:rPr lang="zh-TW" altLang="en-US" sz="2400" dirty="0"/>
              <a:t>氣候： 全境乾燥少雨。尼羅河三角洲和北部沿海地區屬地中海型氣候，</a:t>
            </a:r>
            <a:r>
              <a:rPr lang="en-US" altLang="zh-TW" sz="2400" dirty="0"/>
              <a:t>1</a:t>
            </a:r>
            <a:r>
              <a:rPr lang="zh-TW" altLang="en-US" sz="2400" dirty="0"/>
              <a:t>月平均氣溫</a:t>
            </a:r>
            <a:r>
              <a:rPr lang="en-US" altLang="zh-TW" sz="2400" dirty="0"/>
              <a:t>12℃</a:t>
            </a:r>
            <a:r>
              <a:rPr lang="zh-TW" altLang="en-US" sz="2400" dirty="0"/>
              <a:t>，</a:t>
            </a:r>
            <a:r>
              <a:rPr lang="en-US" altLang="zh-TW" sz="2400" dirty="0"/>
              <a:t>7</a:t>
            </a:r>
            <a:r>
              <a:rPr lang="zh-TW" altLang="en-US" sz="2400" dirty="0"/>
              <a:t>月</a:t>
            </a:r>
            <a:r>
              <a:rPr lang="en-US" altLang="zh-TW" sz="2400" dirty="0"/>
              <a:t>26℃</a:t>
            </a:r>
            <a:r>
              <a:rPr lang="zh-TW" altLang="en-US" sz="2400" dirty="0"/>
              <a:t>；年平均降水量</a:t>
            </a:r>
            <a:r>
              <a:rPr lang="en-US" altLang="zh-TW" sz="2400" dirty="0"/>
              <a:t>50—200</a:t>
            </a:r>
            <a:r>
              <a:rPr lang="zh-TW" altLang="en-US" sz="2400" dirty="0"/>
              <a:t>毫米。其餘大部分地區屬熱帶沙漠氣候，炎熱乾燥，沙漠地區氣溫可達</a:t>
            </a:r>
            <a:r>
              <a:rPr lang="en-US" altLang="zh-TW" sz="2400" dirty="0"/>
              <a:t>40℃</a:t>
            </a:r>
            <a:r>
              <a:rPr lang="zh-TW" altLang="en-US" sz="2400" dirty="0"/>
              <a:t>，年平均降水量不足</a:t>
            </a:r>
            <a:r>
              <a:rPr lang="en-US" altLang="zh-TW" sz="2400" dirty="0"/>
              <a:t>30</a:t>
            </a:r>
            <a:r>
              <a:rPr lang="zh-TW" altLang="en-US" sz="2400" dirty="0"/>
              <a:t>毫米。每年</a:t>
            </a:r>
            <a:r>
              <a:rPr lang="en-US" altLang="zh-TW" sz="2400" dirty="0"/>
              <a:t>4—5</a:t>
            </a:r>
            <a:r>
              <a:rPr lang="zh-TW" altLang="en-US" sz="2400" dirty="0"/>
              <a:t>月間常有「五旬風」，飛沙走石，使農作物受害。</a:t>
            </a:r>
          </a:p>
          <a:p>
            <a:endParaRPr lang="zh-TW" altLang="en-US" sz="2400" dirty="0"/>
          </a:p>
          <a:p>
            <a:r>
              <a:rPr lang="zh-TW" altLang="en-US" sz="2400" dirty="0"/>
              <a:t>人口： </a:t>
            </a:r>
            <a:r>
              <a:rPr lang="en-US" altLang="zh-TW" sz="2400" dirty="0"/>
              <a:t>93,453,000</a:t>
            </a:r>
            <a:r>
              <a:rPr lang="zh-TW" altLang="en-US" sz="2400" dirty="0"/>
              <a:t>人（世界第</a:t>
            </a:r>
            <a:r>
              <a:rPr lang="en-US" altLang="zh-TW" sz="2400" dirty="0"/>
              <a:t>15</a:t>
            </a:r>
            <a:r>
              <a:rPr lang="zh-TW" altLang="en-US" sz="2400" dirty="0"/>
              <a:t>名）</a:t>
            </a:r>
          </a:p>
          <a:p>
            <a:endParaRPr lang="zh-TW" altLang="en-US" sz="2400" dirty="0"/>
          </a:p>
          <a:p>
            <a:r>
              <a:rPr lang="zh-TW" altLang="en-US" sz="2400" dirty="0"/>
              <a:t>宗教： 	伊斯蘭教遜尼派（</a:t>
            </a:r>
            <a:r>
              <a:rPr lang="en-US" altLang="zh-TW" sz="2400" dirty="0"/>
              <a:t>90%</a:t>
            </a:r>
            <a:r>
              <a:rPr lang="zh-TW" altLang="en-US" sz="2400" dirty="0"/>
              <a:t>）、科普特基督教（</a:t>
            </a:r>
            <a:r>
              <a:rPr lang="en-US" altLang="zh-TW" sz="2400" dirty="0"/>
              <a:t>10%</a:t>
            </a:r>
            <a:r>
              <a:rPr lang="zh-TW" altLang="en-US" sz="2400" dirty="0"/>
              <a:t>）</a:t>
            </a:r>
          </a:p>
          <a:p>
            <a:endParaRPr lang="zh-TW" altLang="en-US" sz="2400" dirty="0"/>
          </a:p>
        </p:txBody>
      </p:sp>
    </p:spTree>
    <p:extLst>
      <p:ext uri="{BB962C8B-B14F-4D97-AF65-F5344CB8AC3E}">
        <p14:creationId xmlns:p14="http://schemas.microsoft.com/office/powerpoint/2010/main" val="2141083330"/>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
                                        </p:tgtEl>
                                        <p:attrNameLst>
                                          <p:attrName>style.color</p:attrName>
                                        </p:attrNameLst>
                                      </p:cBhvr>
                                      <p:to>
                                        <a:schemeClr val="accent2"/>
                                      </p:to>
                                    </p:animClr>
                                    <p:animClr clrSpc="rgb" dir="cw">
                                      <p:cBhvr>
                                        <p:cTn id="7" dur="500" fill="hold"/>
                                        <p:tgtEl>
                                          <p:spTgt spid="2"/>
                                        </p:tgtEl>
                                        <p:attrNameLst>
                                          <p:attrName>fillcolor</p:attrName>
                                        </p:attrNameLst>
                                      </p:cBhvr>
                                      <p:to>
                                        <a:schemeClr val="accent2"/>
                                      </p:to>
                                    </p:animClr>
                                    <p:set>
                                      <p:cBhvr>
                                        <p:cTn id="8" dur="500" fill="hold"/>
                                        <p:tgtEl>
                                          <p:spTgt spid="2"/>
                                        </p:tgtEl>
                                        <p:attrNameLst>
                                          <p:attrName>fill.type</p:attrName>
                                        </p:attrNameLst>
                                      </p:cBhvr>
                                      <p:to>
                                        <p:strVal val="solid"/>
                                      </p:to>
                                    </p:set>
                                    <p:set>
                                      <p:cBhvr>
                                        <p:cTn id="9" dur="500" fill="hold"/>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1" presetClass="exit" presetSubtype="1" fill="hold" grpId="0" nodeType="clickEffect">
                                  <p:stCondLst>
                                    <p:cond delay="0"/>
                                  </p:stCondLst>
                                  <p:childTnLst>
                                    <p:animEffect transition="out" filter="wheel(1)">
                                      <p:cBhvr>
                                        <p:cTn id="13" dur="2000"/>
                                        <p:tgtEl>
                                          <p:spTgt spid="3">
                                            <p:txEl>
                                              <p:pRg st="0" end="0"/>
                                            </p:txEl>
                                          </p:spTgt>
                                        </p:tgtEl>
                                      </p:cBhvr>
                                    </p:animEffect>
                                    <p:set>
                                      <p:cBhvr>
                                        <p:cTn id="14"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1" presetClass="exit" presetSubtype="1" fill="hold" grpId="0" nodeType="clickEffect">
                                  <p:stCondLst>
                                    <p:cond delay="0"/>
                                  </p:stCondLst>
                                  <p:childTnLst>
                                    <p:animEffect transition="out" filter="wheel(1)">
                                      <p:cBhvr>
                                        <p:cTn id="18" dur="2000"/>
                                        <p:tgtEl>
                                          <p:spTgt spid="3">
                                            <p:txEl>
                                              <p:pRg st="2" end="2"/>
                                            </p:txEl>
                                          </p:spTgt>
                                        </p:tgtEl>
                                      </p:cBhvr>
                                    </p:animEffect>
                                    <p:set>
                                      <p:cBhvr>
                                        <p:cTn id="19"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1" presetClass="exit" presetSubtype="1" fill="hold" grpId="0" nodeType="clickEffect">
                                  <p:stCondLst>
                                    <p:cond delay="0"/>
                                  </p:stCondLst>
                                  <p:childTnLst>
                                    <p:animEffect transition="out" filter="wheel(1)">
                                      <p:cBhvr>
                                        <p:cTn id="23" dur="2000"/>
                                        <p:tgtEl>
                                          <p:spTgt spid="3">
                                            <p:txEl>
                                              <p:pRg st="4" end="4"/>
                                            </p:txEl>
                                          </p:spTgt>
                                        </p:tgtEl>
                                      </p:cBhvr>
                                    </p:animEffect>
                                    <p:set>
                                      <p:cBhvr>
                                        <p:cTn id="24" dur="1" fill="hold">
                                          <p:stCondLst>
                                            <p:cond delay="1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6600" dirty="0">
                <a:solidFill>
                  <a:srgbClr val="92D050"/>
                </a:solidFill>
              </a:rPr>
              <a:t>國家介紹</a:t>
            </a:r>
          </a:p>
        </p:txBody>
      </p:sp>
      <p:sp>
        <p:nvSpPr>
          <p:cNvPr id="3" name="內容版面配置區 2"/>
          <p:cNvSpPr>
            <a:spLocks noGrp="1"/>
          </p:cNvSpPr>
          <p:nvPr>
            <p:ph idx="1"/>
          </p:nvPr>
        </p:nvSpPr>
        <p:spPr/>
        <p:txBody>
          <a:bodyPr>
            <a:normAutofit/>
          </a:bodyPr>
          <a:lstStyle/>
          <a:p>
            <a:pPr algn="ctr"/>
            <a:r>
              <a:rPr lang="zh-TW" altLang="en-US" sz="3200" dirty="0" smtClean="0"/>
              <a:t>官方語言： 	阿拉伯語</a:t>
            </a:r>
          </a:p>
          <a:p>
            <a:endParaRPr lang="zh-TW" altLang="en-US" sz="3200" dirty="0"/>
          </a:p>
          <a:p>
            <a:pPr algn="ctr"/>
            <a:r>
              <a:rPr lang="zh-TW" altLang="en-US" sz="3200" dirty="0"/>
              <a:t>貨幣：	埃及鎊（</a:t>
            </a:r>
            <a:r>
              <a:rPr lang="en-US" altLang="zh-TW" sz="3200" dirty="0"/>
              <a:t>EGP</a:t>
            </a:r>
            <a:r>
              <a:rPr lang="zh-TW" altLang="en-US" sz="3200" dirty="0"/>
              <a:t>）</a:t>
            </a:r>
          </a:p>
          <a:p>
            <a:endParaRPr lang="zh-TW" altLang="en-US" sz="3200" dirty="0"/>
          </a:p>
          <a:p>
            <a:pPr algn="ctr"/>
            <a:r>
              <a:rPr lang="zh-TW" altLang="en-US" sz="3200" dirty="0"/>
              <a:t>時差： 	台灣時間比埃及快 </a:t>
            </a:r>
            <a:r>
              <a:rPr lang="en-US" altLang="zh-TW" sz="3200" dirty="0"/>
              <a:t>6 </a:t>
            </a:r>
            <a:r>
              <a:rPr lang="zh-TW" altLang="en-US" sz="3200" dirty="0"/>
              <a:t>小時</a:t>
            </a:r>
          </a:p>
          <a:p>
            <a:endParaRPr lang="zh-TW" altLang="en-US" sz="3200" dirty="0"/>
          </a:p>
        </p:txBody>
      </p:sp>
    </p:spTree>
    <p:extLst>
      <p:ext uri="{BB962C8B-B14F-4D97-AF65-F5344CB8AC3E}">
        <p14:creationId xmlns:p14="http://schemas.microsoft.com/office/powerpoint/2010/main" val="100125025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8039877" y="712237"/>
            <a:ext cx="4152123" cy="1456267"/>
          </a:xfrm>
        </p:spPr>
        <p:txBody>
          <a:bodyPr>
            <a:normAutofit/>
          </a:bodyPr>
          <a:lstStyle/>
          <a:p>
            <a:pPr algn="ctr"/>
            <a:r>
              <a:rPr lang="zh-TW" altLang="en-US" sz="7200" dirty="0" smtClean="0">
                <a:solidFill>
                  <a:srgbClr val="0070C0"/>
                </a:solidFill>
              </a:rPr>
              <a:t>國徽</a:t>
            </a:r>
            <a:endParaRPr lang="zh-TW" altLang="en-US" sz="7200" dirty="0">
              <a:solidFill>
                <a:srgbClr val="0070C0"/>
              </a:solidFill>
            </a:endParaRPr>
          </a:p>
        </p:txBody>
      </p:sp>
      <p:pic>
        <p:nvPicPr>
          <p:cNvPr id="4" name="內容版面配置區 3"/>
          <p:cNvPicPr>
            <a:picLocks noGrp="1" noChangeAspect="1"/>
          </p:cNvPicPr>
          <p:nvPr>
            <p:ph idx="1"/>
          </p:nvPr>
        </p:nvPicPr>
        <p:blipFill>
          <a:blip r:embed="rId4"/>
          <a:stretch>
            <a:fillRect/>
          </a:stretch>
        </p:blipFill>
        <p:spPr>
          <a:xfrm>
            <a:off x="4950822" y="3325769"/>
            <a:ext cx="2550361" cy="3465729"/>
          </a:xfrm>
          <a:prstGeom prst="rect">
            <a:avLst/>
          </a:prstGeom>
        </p:spPr>
      </p:pic>
    </p:spTree>
    <p:extLst>
      <p:ext uri="{BB962C8B-B14F-4D97-AF65-F5344CB8AC3E}">
        <p14:creationId xmlns:p14="http://schemas.microsoft.com/office/powerpoint/2010/main" val="3811437810"/>
      </p:ext>
    </p:extLst>
  </p:cSld>
  <p:clrMapOvr>
    <a:masterClrMapping/>
  </p:clrMapOvr>
  <mc:AlternateContent xmlns:mc="http://schemas.openxmlformats.org/markup-compatibility/2006">
    <mc:Choice xmlns:p14="http://schemas.microsoft.com/office/powerpoint/2010/main" Requires="p14">
      <p:transition spd="slow" p14:dur="4400">
        <p14:honeycomb/>
        <p:sndAc>
          <p:stSnd>
            <p:snd r:embed="rId2" name="explode.wav"/>
          </p:stSnd>
        </p:sndAc>
      </p:transition>
    </mc:Choice>
    <mc:Fallback>
      <p:transition spd="slow">
        <p:fade/>
        <p:sndAc>
          <p:stSnd>
            <p:snd r:embed="rId2"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
                                        <p:tgtEl>
                                          <p:spTgt spid="2"/>
                                        </p:tgtEl>
                                      </p:cBhvr>
                                    </p:animEffect>
                                    <p:anim calcmode="lin" valueType="num">
                                      <p:cBhvr>
                                        <p:cTn id="16" dur="400" fill="hold"/>
                                        <p:tgtEl>
                                          <p:spTgt spid="2"/>
                                        </p:tgtEl>
                                        <p:attrNameLst>
                                          <p:attrName>ppt_x</p:attrName>
                                        </p:attrNameLst>
                                      </p:cBhvr>
                                      <p:tavLst>
                                        <p:tav tm="0">
                                          <p:val>
                                            <p:strVal val="#ppt_x"/>
                                          </p:val>
                                        </p:tav>
                                        <p:tav tm="100000">
                                          <p:val>
                                            <p:strVal val="#ppt_x"/>
                                          </p:val>
                                        </p:tav>
                                      </p:tavLst>
                                    </p:anim>
                                    <p:anim calcmode="lin" valueType="num">
                                      <p:cBhvr>
                                        <p:cTn id="17" dur="400" fill="hold"/>
                                        <p:tgtEl>
                                          <p:spTgt spid="2"/>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5" presetClass="emph" presetSubtype="0" fill="hold" nodeType="clickEffect">
                                  <p:stCondLst>
                                    <p:cond delay="0"/>
                                  </p:stCondLst>
                                  <p:childTnLst>
                                    <p:anim calcmode="discrete" valueType="str">
                                      <p:cBhvr>
                                        <p:cTn id="23"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6600" dirty="0" smtClean="0">
                <a:solidFill>
                  <a:srgbClr val="FF0000"/>
                </a:solidFill>
              </a:rPr>
              <a:t>國家介紹</a:t>
            </a:r>
            <a:endParaRPr lang="zh-TW" altLang="en-US" sz="6600" dirty="0">
              <a:solidFill>
                <a:srgbClr val="FF0000"/>
              </a:solidFill>
            </a:endParaRPr>
          </a:p>
        </p:txBody>
      </p:sp>
      <p:sp>
        <p:nvSpPr>
          <p:cNvPr id="3" name="內容版面配置區 2"/>
          <p:cNvSpPr>
            <a:spLocks noGrp="1"/>
          </p:cNvSpPr>
          <p:nvPr>
            <p:ph idx="1"/>
          </p:nvPr>
        </p:nvSpPr>
        <p:spPr>
          <a:xfrm>
            <a:off x="581891" y="2518755"/>
            <a:ext cx="10235335" cy="3724103"/>
          </a:xfrm>
        </p:spPr>
        <p:txBody>
          <a:bodyPr>
            <a:normAutofit/>
          </a:bodyPr>
          <a:lstStyle/>
          <a:p>
            <a:pPr algn="ctr"/>
            <a:r>
              <a:rPr lang="zh-TW" altLang="en-US" sz="3600" dirty="0">
                <a:hlinkClick r:id="rId2"/>
              </a:rPr>
              <a:t>影片</a:t>
            </a:r>
            <a:r>
              <a:rPr lang="zh-TW" altLang="en-US" sz="3600" dirty="0" smtClean="0">
                <a:hlinkClick r:id="rId2"/>
              </a:rPr>
              <a:t>介紹</a:t>
            </a:r>
            <a:r>
              <a:rPr lang="en-US" altLang="zh-TW" sz="3600" dirty="0">
                <a:hlinkClick r:id="rId2"/>
              </a:rPr>
              <a:t>:</a:t>
            </a:r>
            <a:r>
              <a:rPr lang="zh-TW" altLang="en-US" sz="3600" dirty="0" smtClean="0">
                <a:hlinkClick r:id="rId2"/>
              </a:rPr>
              <a:t>埃及</a:t>
            </a:r>
            <a:r>
              <a:rPr lang="zh-TW" altLang="en-US" sz="3600" dirty="0">
                <a:hlinkClick r:id="rId2"/>
              </a:rPr>
              <a:t>之旅完整版</a:t>
            </a:r>
            <a:endParaRPr lang="en-US" altLang="zh-TW" sz="3600" dirty="0" smtClean="0"/>
          </a:p>
          <a:p>
            <a:pPr algn="ctr"/>
            <a:endParaRPr lang="zh-TW" altLang="en-US" sz="3600" dirty="0" smtClean="0"/>
          </a:p>
          <a:p>
            <a:pPr marL="0" indent="0" algn="ctr">
              <a:buNone/>
            </a:pPr>
            <a:r>
              <a:rPr lang="zh-TW" altLang="en-US" sz="3600" dirty="0">
                <a:hlinkClick r:id="rId3"/>
              </a:rPr>
              <a:t>影片</a:t>
            </a:r>
            <a:r>
              <a:rPr lang="zh-TW" altLang="en-US" sz="3600" dirty="0" smtClean="0">
                <a:hlinkClick r:id="rId3"/>
              </a:rPr>
              <a:t>介紹</a:t>
            </a:r>
            <a:r>
              <a:rPr lang="en-US" altLang="zh-TW" sz="3600" dirty="0" smtClean="0">
                <a:hlinkClick r:id="rId3"/>
              </a:rPr>
              <a:t>:</a:t>
            </a:r>
            <a:r>
              <a:rPr lang="zh-TW" altLang="en-US" sz="3600" dirty="0" smtClean="0">
                <a:hlinkClick r:id="rId3"/>
              </a:rPr>
              <a:t>景</a:t>
            </a:r>
            <a:r>
              <a:rPr lang="zh-TW" altLang="en-US" sz="3600" dirty="0">
                <a:hlinkClick r:id="rId3"/>
              </a:rPr>
              <a:t>點簡介</a:t>
            </a:r>
            <a:endParaRPr lang="en-US" altLang="zh-TW" sz="3600" dirty="0" smtClean="0"/>
          </a:p>
          <a:p>
            <a:pPr marL="0" indent="0" algn="ctr">
              <a:buNone/>
            </a:pPr>
            <a:endParaRPr lang="zh-TW" altLang="en-US" sz="2400" dirty="0"/>
          </a:p>
          <a:p>
            <a:endParaRPr lang="zh-TW" altLang="en-US" sz="2400" dirty="0"/>
          </a:p>
          <a:p>
            <a:endParaRPr lang="zh-TW" altLang="en-US" sz="2400" dirty="0"/>
          </a:p>
          <a:p>
            <a:endParaRPr lang="zh-TW" altLang="en-US" sz="2400" dirty="0"/>
          </a:p>
        </p:txBody>
      </p:sp>
      <p:pic>
        <p:nvPicPr>
          <p:cNvPr id="4" name="圖片 3"/>
          <p:cNvPicPr>
            <a:picLocks noChangeAspect="1"/>
          </p:cNvPicPr>
          <p:nvPr/>
        </p:nvPicPr>
        <p:blipFill>
          <a:blip r:embed="rId4">
            <a:clrChange>
              <a:clrFrom>
                <a:srgbClr val="193888"/>
              </a:clrFrom>
              <a:clrTo>
                <a:srgbClr val="193888">
                  <a:alpha val="0"/>
                </a:srgbClr>
              </a:clrTo>
            </a:clrChange>
          </a:blip>
          <a:stretch>
            <a:fillRect/>
          </a:stretch>
        </p:blipFill>
        <p:spPr>
          <a:xfrm>
            <a:off x="115945" y="3230533"/>
            <a:ext cx="3381375" cy="2857500"/>
          </a:xfrm>
          <a:prstGeom prst="rect">
            <a:avLst/>
          </a:prstGeom>
        </p:spPr>
      </p:pic>
      <p:pic>
        <p:nvPicPr>
          <p:cNvPr id="5" name="圖片 4"/>
          <p:cNvPicPr>
            <a:picLocks noChangeAspect="1"/>
          </p:cNvPicPr>
          <p:nvPr/>
        </p:nvPicPr>
        <p:blipFill>
          <a:blip r:embed="rId5"/>
          <a:stretch>
            <a:fillRect/>
          </a:stretch>
        </p:blipFill>
        <p:spPr>
          <a:xfrm>
            <a:off x="8079325" y="4330931"/>
            <a:ext cx="3854979" cy="2166764"/>
          </a:xfrm>
          <a:prstGeom prst="rect">
            <a:avLst/>
          </a:prstGeom>
        </p:spPr>
      </p:pic>
      <p:pic>
        <p:nvPicPr>
          <p:cNvPr id="6" name="圖片 5"/>
          <p:cNvPicPr>
            <a:picLocks noChangeAspect="1"/>
          </p:cNvPicPr>
          <p:nvPr/>
        </p:nvPicPr>
        <p:blipFill>
          <a:blip r:embed="rId6"/>
          <a:stretch>
            <a:fillRect/>
          </a:stretch>
        </p:blipFill>
        <p:spPr>
          <a:xfrm>
            <a:off x="8695113" y="218889"/>
            <a:ext cx="2776450" cy="3922122"/>
          </a:xfrm>
          <a:prstGeom prst="rect">
            <a:avLst/>
          </a:prstGeom>
        </p:spPr>
      </p:pic>
    </p:spTree>
    <p:extLst>
      <p:ext uri="{BB962C8B-B14F-4D97-AF65-F5344CB8AC3E}">
        <p14:creationId xmlns:p14="http://schemas.microsoft.com/office/powerpoint/2010/main" val="319067057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34"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739620" y="394692"/>
            <a:ext cx="5325533" cy="6463308"/>
          </a:xfrm>
          <a:prstGeom prst="rect">
            <a:avLst/>
          </a:prstGeom>
        </p:spPr>
        <p:txBody>
          <a:bodyPr wrap="square">
            <a:spAutoFit/>
          </a:bodyPr>
          <a:lstStyle/>
          <a:p>
            <a:endParaRPr lang="en-US" altLang="zh-TW" dirty="0" smtClean="0"/>
          </a:p>
          <a:p>
            <a:r>
              <a:rPr lang="zh-TW" altLang="en-US" dirty="0"/>
              <a:t>蒙塔扎</a:t>
            </a:r>
            <a:r>
              <a:rPr lang="zh-TW" altLang="en-US" dirty="0" smtClean="0"/>
              <a:t>宮</a:t>
            </a:r>
            <a:endParaRPr lang="zh-TW" altLang="en-US" dirty="0"/>
          </a:p>
          <a:p>
            <a:r>
              <a:rPr lang="zh-TW" altLang="en-US" dirty="0"/>
              <a:t>設備齊全的旅遊中心</a:t>
            </a:r>
          </a:p>
          <a:p>
            <a:r>
              <a:rPr lang="zh-TW" altLang="en-US" dirty="0"/>
              <a:t>蒙塔扎宮，又稱“埃及夏宮”、“蒙塔扎宮花園”、“蒙塔扎花園”、“法魯克夏宮”等，它是埃及末代國王法魯克的行宮，它位於亞歷山大港東端一個廣大的風景區中。蒙塔扎宮的四周都是園林，也緊緊依偎著地中海，主要建築都集中在</a:t>
            </a:r>
            <a:r>
              <a:rPr lang="en-US" altLang="zh-TW" dirty="0"/>
              <a:t>20</a:t>
            </a:r>
            <a:r>
              <a:rPr lang="zh-TW" altLang="en-US" dirty="0"/>
              <a:t>公里長的海灣一帶。與張揚著強烈視覺色彩衝擊的紅海相比，寧靜平和的地中海卻透著一股溫柔婉約的美。</a:t>
            </a:r>
          </a:p>
          <a:p>
            <a:endParaRPr lang="zh-TW" altLang="en-US" dirty="0"/>
          </a:p>
          <a:p>
            <a:r>
              <a:rPr lang="zh-TW" altLang="en-US" dirty="0"/>
              <a:t>吉薩金字塔群（阿拉伯語：</a:t>
            </a:r>
            <a:r>
              <a:rPr lang="en-US" altLang="zh-TW" dirty="0" err="1"/>
              <a:t>أهرام</a:t>
            </a:r>
            <a:r>
              <a:rPr lang="en-US" altLang="zh-TW" dirty="0"/>
              <a:t> </a:t>
            </a:r>
            <a:r>
              <a:rPr lang="en-US" altLang="zh-TW" dirty="0" err="1"/>
              <a:t>الجيزة</a:t>
            </a:r>
            <a:r>
              <a:rPr lang="en-US" altLang="zh-TW" dirty="0"/>
              <a:t>‎</a:t>
            </a:r>
            <a:r>
              <a:rPr lang="zh-TW" altLang="en-US" dirty="0"/>
              <a:t>）是指一大片位在埃及開羅郊區的吉薩高原內之陵墓群，於</a:t>
            </a:r>
            <a:r>
              <a:rPr lang="en-US" altLang="zh-TW" dirty="0"/>
              <a:t>1979</a:t>
            </a:r>
            <a:r>
              <a:rPr lang="zh-TW" altLang="en-US" dirty="0"/>
              <a:t>年登入聯合國教科文組織世界遺產，於</a:t>
            </a:r>
            <a:r>
              <a:rPr lang="en-US" altLang="zh-TW" dirty="0"/>
              <a:t>2007</a:t>
            </a:r>
            <a:r>
              <a:rPr lang="zh-TW" altLang="en-US" dirty="0"/>
              <a:t>年</a:t>
            </a:r>
            <a:r>
              <a:rPr lang="en-US" altLang="zh-TW" dirty="0"/>
              <a:t>7</a:t>
            </a:r>
            <a:r>
              <a:rPr lang="zh-TW" altLang="en-US" dirty="0"/>
              <a:t>月</a:t>
            </a:r>
            <a:r>
              <a:rPr lang="en-US" altLang="zh-TW" dirty="0"/>
              <a:t>7</a:t>
            </a:r>
            <a:r>
              <a:rPr lang="zh-TW" altLang="en-US" dirty="0"/>
              <a:t>日獲選為世界新七大奇蹟中的榮譽奇蹟。陵墓群建於埃及第四王朝，主要由三個金字塔組成，而當中最大的是胡夫金字塔（又稱「大金字塔」），同時也是古代世界七大奇蹟中最古老及唯一尚存的建築物，現在旁邊還設立了太陽船博物館；次大的是卡夫拉金字塔；最小的是孟卡拉金字塔。此外，在這三個主要金字塔旁有著名的獅身人面像和</a:t>
            </a:r>
            <a:r>
              <a:rPr lang="en-US" altLang="zh-TW" dirty="0"/>
              <a:t>3</a:t>
            </a:r>
            <a:r>
              <a:rPr lang="zh-TW" altLang="en-US" dirty="0"/>
              <a:t>座屬於皇后的小型金字塔。吉薩金字塔群是聯合國教科文組織世界遺產孟菲斯及其墓地金字塔的一部分。</a:t>
            </a:r>
          </a:p>
        </p:txBody>
      </p:sp>
      <p:pic>
        <p:nvPicPr>
          <p:cNvPr id="12" name="圖片 11"/>
          <p:cNvPicPr>
            <a:picLocks noChangeAspect="1"/>
          </p:cNvPicPr>
          <p:nvPr/>
        </p:nvPicPr>
        <p:blipFill>
          <a:blip r:embed="rId3"/>
          <a:stretch>
            <a:fillRect/>
          </a:stretch>
        </p:blipFill>
        <p:spPr>
          <a:xfrm>
            <a:off x="375179" y="2115607"/>
            <a:ext cx="6105269" cy="4573059"/>
          </a:xfrm>
          <a:prstGeom prst="rect">
            <a:avLst/>
          </a:prstGeom>
        </p:spPr>
      </p:pic>
      <p:sp>
        <p:nvSpPr>
          <p:cNvPr id="13" name="矩形 12"/>
          <p:cNvSpPr/>
          <p:nvPr/>
        </p:nvSpPr>
        <p:spPr>
          <a:xfrm>
            <a:off x="1461069" y="289678"/>
            <a:ext cx="4236998" cy="1200329"/>
          </a:xfrm>
          <a:prstGeom prst="rect">
            <a:avLst/>
          </a:prstGeom>
        </p:spPr>
        <p:txBody>
          <a:bodyPr wrap="square">
            <a:spAutoFit/>
          </a:bodyPr>
          <a:lstStyle/>
          <a:p>
            <a:r>
              <a:rPr lang="zh-TW" altLang="en-US" sz="7200" dirty="0"/>
              <a:t>國家介紹</a:t>
            </a:r>
          </a:p>
        </p:txBody>
      </p:sp>
    </p:spTree>
    <p:extLst>
      <p:ext uri="{BB962C8B-B14F-4D97-AF65-F5344CB8AC3E}">
        <p14:creationId xmlns:p14="http://schemas.microsoft.com/office/powerpoint/2010/main" val="3341490788"/>
      </p:ext>
    </p:extLst>
  </p:cSld>
  <p:clrMapOvr>
    <a:masterClrMapping/>
  </p:clrMapOvr>
  <mc:AlternateContent xmlns:mc="http://schemas.openxmlformats.org/markup-compatibility/2006">
    <mc:Choice xmlns:p14="http://schemas.microsoft.com/office/powerpoint/2010/main" Requires="p14">
      <p:transition spd="slow" p14:dur="2500">
        <p:checker/>
        <p:sndAc>
          <p:stSnd>
            <p:snd r:embed="rId2" name="bomb.wav"/>
          </p:stSnd>
        </p:sndAc>
      </p:transition>
    </mc:Choice>
    <mc:Fallback>
      <p:transition spd="slow">
        <p:checker/>
        <p:sndAc>
          <p:stSnd>
            <p:snd r:embed="rId2" name="bomb.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12"/>
                                        </p:tgtEl>
                                        <p:attrNameLst>
                                          <p:attrName>style.opacity</p:attrName>
                                        </p:attrNameLst>
                                      </p:cBhvr>
                                      <p:to>
                                        <p:strVal val="0.5"/>
                                      </p:to>
                                    </p:set>
                                    <p:animEffect filter="image" prLst="opacity: 0.5">
                                      <p:cBhvr rctx="IE">
                                        <p:cTn id="12" dur="indefinite"/>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mph" presetSubtype="0" fill="hold" nodeType="click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11">
                                            <p:txEl>
                                              <p:pRg st="1" end="1"/>
                                            </p:txEl>
                                          </p:spTgt>
                                        </p:tgtEl>
                                        <p:attrNameLst>
                                          <p:attrName>ppt_x</p:attrName>
                                          <p:attrName>ppt_y</p:attrName>
                                        </p:attrNameLst>
                                      </p:cBhvr>
                                    </p:animMotion>
                                    <p:animRot by="1500000">
                                      <p:cBhvr>
                                        <p:cTn id="17" dur="125" fill="hold">
                                          <p:stCondLst>
                                            <p:cond delay="0"/>
                                          </p:stCondLst>
                                        </p:cTn>
                                        <p:tgtEl>
                                          <p:spTgt spid="11">
                                            <p:txEl>
                                              <p:pRg st="1" end="1"/>
                                            </p:txEl>
                                          </p:spTgt>
                                        </p:tgtEl>
                                        <p:attrNameLst>
                                          <p:attrName>r</p:attrName>
                                        </p:attrNameLst>
                                      </p:cBhvr>
                                    </p:animRot>
                                    <p:animRot by="-1500000">
                                      <p:cBhvr>
                                        <p:cTn id="18" dur="125" fill="hold">
                                          <p:stCondLst>
                                            <p:cond delay="125"/>
                                          </p:stCondLst>
                                        </p:cTn>
                                        <p:tgtEl>
                                          <p:spTgt spid="11">
                                            <p:txEl>
                                              <p:pRg st="1" end="1"/>
                                            </p:txEl>
                                          </p:spTgt>
                                        </p:tgtEl>
                                        <p:attrNameLst>
                                          <p:attrName>r</p:attrName>
                                        </p:attrNameLst>
                                      </p:cBhvr>
                                    </p:animRot>
                                    <p:animRot by="-1500000">
                                      <p:cBhvr>
                                        <p:cTn id="19" dur="125" fill="hold">
                                          <p:stCondLst>
                                            <p:cond delay="250"/>
                                          </p:stCondLst>
                                        </p:cTn>
                                        <p:tgtEl>
                                          <p:spTgt spid="11">
                                            <p:txEl>
                                              <p:pRg st="1" end="1"/>
                                            </p:txEl>
                                          </p:spTgt>
                                        </p:tgtEl>
                                        <p:attrNameLst>
                                          <p:attrName>r</p:attrName>
                                        </p:attrNameLst>
                                      </p:cBhvr>
                                    </p:animRot>
                                    <p:animRot by="1500000">
                                      <p:cBhvr>
                                        <p:cTn id="20" dur="125" fill="hold">
                                          <p:stCondLst>
                                            <p:cond delay="375"/>
                                          </p:stCondLst>
                                        </p:cTn>
                                        <p:tgtEl>
                                          <p:spTgt spid="11">
                                            <p:txEl>
                                              <p:pRg st="1" end="1"/>
                                            </p:txEl>
                                          </p:spTgt>
                                        </p:tgtEl>
                                        <p:attrNameLst>
                                          <p:attrName>r</p:attrName>
                                        </p:attrNameLst>
                                      </p:cBhvr>
                                    </p:animRot>
                                  </p:childTnLst>
                                </p:cTn>
                              </p:par>
                              <p:par>
                                <p:cTn id="21" presetID="34" presetClass="emph" presetSubtype="0" fill="hold" nodeType="with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11">
                                            <p:txEl>
                                              <p:pRg st="2" end="2"/>
                                            </p:txEl>
                                          </p:spTgt>
                                        </p:tgtEl>
                                        <p:attrNameLst>
                                          <p:attrName>ppt_x</p:attrName>
                                          <p:attrName>ppt_y</p:attrName>
                                        </p:attrNameLst>
                                      </p:cBhvr>
                                    </p:animMotion>
                                    <p:animRot by="1500000">
                                      <p:cBhvr>
                                        <p:cTn id="23" dur="125" fill="hold">
                                          <p:stCondLst>
                                            <p:cond delay="0"/>
                                          </p:stCondLst>
                                        </p:cTn>
                                        <p:tgtEl>
                                          <p:spTgt spid="11">
                                            <p:txEl>
                                              <p:pRg st="2" end="2"/>
                                            </p:txEl>
                                          </p:spTgt>
                                        </p:tgtEl>
                                        <p:attrNameLst>
                                          <p:attrName>r</p:attrName>
                                        </p:attrNameLst>
                                      </p:cBhvr>
                                    </p:animRot>
                                    <p:animRot by="-1500000">
                                      <p:cBhvr>
                                        <p:cTn id="24" dur="125" fill="hold">
                                          <p:stCondLst>
                                            <p:cond delay="125"/>
                                          </p:stCondLst>
                                        </p:cTn>
                                        <p:tgtEl>
                                          <p:spTgt spid="11">
                                            <p:txEl>
                                              <p:pRg st="2" end="2"/>
                                            </p:txEl>
                                          </p:spTgt>
                                        </p:tgtEl>
                                        <p:attrNameLst>
                                          <p:attrName>r</p:attrName>
                                        </p:attrNameLst>
                                      </p:cBhvr>
                                    </p:animRot>
                                    <p:animRot by="-1500000">
                                      <p:cBhvr>
                                        <p:cTn id="25" dur="125" fill="hold">
                                          <p:stCondLst>
                                            <p:cond delay="250"/>
                                          </p:stCondLst>
                                        </p:cTn>
                                        <p:tgtEl>
                                          <p:spTgt spid="11">
                                            <p:txEl>
                                              <p:pRg st="2" end="2"/>
                                            </p:txEl>
                                          </p:spTgt>
                                        </p:tgtEl>
                                        <p:attrNameLst>
                                          <p:attrName>r</p:attrName>
                                        </p:attrNameLst>
                                      </p:cBhvr>
                                    </p:animRot>
                                    <p:animRot by="1500000">
                                      <p:cBhvr>
                                        <p:cTn id="26" dur="125" fill="hold">
                                          <p:stCondLst>
                                            <p:cond delay="375"/>
                                          </p:stCondLst>
                                        </p:cTn>
                                        <p:tgtEl>
                                          <p:spTgt spid="11">
                                            <p:txEl>
                                              <p:pRg st="2" end="2"/>
                                            </p:txEl>
                                          </p:spTgt>
                                        </p:tgtEl>
                                        <p:attrNameLst>
                                          <p:attrName>r</p:attrName>
                                        </p:attrNameLst>
                                      </p:cBhvr>
                                    </p:animRot>
                                  </p:childTnLst>
                                </p:cTn>
                              </p:par>
                              <p:par>
                                <p:cTn id="27" presetID="34" presetClass="emph" presetSubtype="0" fill="hold" nodeType="withEffect">
                                  <p:stCondLst>
                                    <p:cond delay="0"/>
                                  </p:stCondLst>
                                  <p:iterate type="lt">
                                    <p:tmPct val="10000"/>
                                  </p:iterate>
                                  <p:childTnLst>
                                    <p:animMotion origin="layout" path="M 0.0 0.0 L 0.0 -0.07213" pathEditMode="relative" ptsTypes="">
                                      <p:cBhvr>
                                        <p:cTn id="28" dur="250" accel="50000" decel="50000" autoRev="1" fill="hold">
                                          <p:stCondLst>
                                            <p:cond delay="0"/>
                                          </p:stCondLst>
                                        </p:cTn>
                                        <p:tgtEl>
                                          <p:spTgt spid="11">
                                            <p:txEl>
                                              <p:pRg st="3" end="3"/>
                                            </p:txEl>
                                          </p:spTgt>
                                        </p:tgtEl>
                                        <p:attrNameLst>
                                          <p:attrName>ppt_x</p:attrName>
                                          <p:attrName>ppt_y</p:attrName>
                                        </p:attrNameLst>
                                      </p:cBhvr>
                                    </p:animMotion>
                                    <p:animRot by="1500000">
                                      <p:cBhvr>
                                        <p:cTn id="29" dur="125" fill="hold">
                                          <p:stCondLst>
                                            <p:cond delay="0"/>
                                          </p:stCondLst>
                                        </p:cTn>
                                        <p:tgtEl>
                                          <p:spTgt spid="11">
                                            <p:txEl>
                                              <p:pRg st="3" end="3"/>
                                            </p:txEl>
                                          </p:spTgt>
                                        </p:tgtEl>
                                        <p:attrNameLst>
                                          <p:attrName>r</p:attrName>
                                        </p:attrNameLst>
                                      </p:cBhvr>
                                    </p:animRot>
                                    <p:animRot by="-1500000">
                                      <p:cBhvr>
                                        <p:cTn id="30" dur="125" fill="hold">
                                          <p:stCondLst>
                                            <p:cond delay="125"/>
                                          </p:stCondLst>
                                        </p:cTn>
                                        <p:tgtEl>
                                          <p:spTgt spid="11">
                                            <p:txEl>
                                              <p:pRg st="3" end="3"/>
                                            </p:txEl>
                                          </p:spTgt>
                                        </p:tgtEl>
                                        <p:attrNameLst>
                                          <p:attrName>r</p:attrName>
                                        </p:attrNameLst>
                                      </p:cBhvr>
                                    </p:animRot>
                                    <p:animRot by="-1500000">
                                      <p:cBhvr>
                                        <p:cTn id="31" dur="125" fill="hold">
                                          <p:stCondLst>
                                            <p:cond delay="250"/>
                                          </p:stCondLst>
                                        </p:cTn>
                                        <p:tgtEl>
                                          <p:spTgt spid="11">
                                            <p:txEl>
                                              <p:pRg st="3" end="3"/>
                                            </p:txEl>
                                          </p:spTgt>
                                        </p:tgtEl>
                                        <p:attrNameLst>
                                          <p:attrName>r</p:attrName>
                                        </p:attrNameLst>
                                      </p:cBhvr>
                                    </p:animRot>
                                    <p:animRot by="1500000">
                                      <p:cBhvr>
                                        <p:cTn id="32" dur="125" fill="hold">
                                          <p:stCondLst>
                                            <p:cond delay="375"/>
                                          </p:stCondLst>
                                        </p:cTn>
                                        <p:tgtEl>
                                          <p:spTgt spid="11">
                                            <p:txEl>
                                              <p:pRg st="3" end="3"/>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11">
                                            <p:txEl>
                                              <p:pRg st="5" end="5"/>
                                            </p:txEl>
                                          </p:spTgt>
                                        </p:tgtEl>
                                      </p:cBhvr>
                                    </p:animEffect>
                                    <p:anim calcmode="lin" valueType="num">
                                      <p:cBhvr>
                                        <p:cTn id="37" dur="1000"/>
                                        <p:tgtEl>
                                          <p:spTgt spid="11">
                                            <p:txEl>
                                              <p:pRg st="5" end="5"/>
                                            </p:txEl>
                                          </p:spTgt>
                                        </p:tgtEl>
                                        <p:attrNameLst>
                                          <p:attrName>ppt_x</p:attrName>
                                        </p:attrNameLst>
                                      </p:cBhvr>
                                      <p:tavLst>
                                        <p:tav tm="0">
                                          <p:val>
                                            <p:strVal val="ppt_x"/>
                                          </p:val>
                                        </p:tav>
                                        <p:tav tm="100000">
                                          <p:val>
                                            <p:strVal val="ppt_x"/>
                                          </p:val>
                                        </p:tav>
                                      </p:tavLst>
                                    </p:anim>
                                    <p:anim calcmode="lin" valueType="num">
                                      <p:cBhvr>
                                        <p:cTn id="38" dur="1000"/>
                                        <p:tgtEl>
                                          <p:spTgt spid="11">
                                            <p:txEl>
                                              <p:pRg st="5" end="5"/>
                                            </p:txEl>
                                          </p:spTgt>
                                        </p:tgtEl>
                                        <p:attrNameLst>
                                          <p:attrName>ppt_y</p:attrName>
                                        </p:attrNameLst>
                                      </p:cBhvr>
                                      <p:tavLst>
                                        <p:tav tm="0">
                                          <p:val>
                                            <p:strVal val="ppt_y"/>
                                          </p:val>
                                        </p:tav>
                                        <p:tav tm="100000">
                                          <p:val>
                                            <p:strVal val="ppt_y+.1"/>
                                          </p:val>
                                        </p:tav>
                                      </p:tavLst>
                                    </p:anim>
                                    <p:set>
                                      <p:cBhvr>
                                        <p:cTn id="39" dur="1" fill="hold">
                                          <p:stCondLst>
                                            <p:cond delay="999"/>
                                          </p:stCondLst>
                                        </p:cTn>
                                        <p:tgtEl>
                                          <p:spTgt spid="11">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321724" y="299258"/>
            <a:ext cx="7165571" cy="1654233"/>
          </a:xfrm>
        </p:spPr>
        <p:txBody>
          <a:bodyPr>
            <a:normAutofit/>
          </a:bodyPr>
          <a:lstStyle/>
          <a:p>
            <a:pPr algn="ctr"/>
            <a:r>
              <a:rPr lang="zh-TW" altLang="en-US" sz="8800" dirty="0"/>
              <a:t>國家介紹</a:t>
            </a:r>
          </a:p>
        </p:txBody>
      </p:sp>
      <p:sp>
        <p:nvSpPr>
          <p:cNvPr id="7" name="副標題 6"/>
          <p:cNvSpPr>
            <a:spLocks noGrp="1"/>
          </p:cNvSpPr>
          <p:nvPr>
            <p:ph type="subTitle" idx="1"/>
          </p:nvPr>
        </p:nvSpPr>
        <p:spPr>
          <a:xfrm>
            <a:off x="7531331" y="1288473"/>
            <a:ext cx="4538749" cy="5378333"/>
          </a:xfrm>
        </p:spPr>
        <p:txBody>
          <a:bodyPr>
            <a:noAutofit/>
          </a:bodyPr>
          <a:lstStyle/>
          <a:p>
            <a:pPr algn="l"/>
            <a:r>
              <a:rPr lang="zh-TW" altLang="en-US" sz="1600" dirty="0"/>
              <a:t>吉薩獅身人面像</a:t>
            </a:r>
          </a:p>
          <a:p>
            <a:pPr algn="l"/>
            <a:r>
              <a:rPr lang="zh-TW" altLang="en-US" sz="1600" dirty="0"/>
              <a:t>獅身人面像在埃及的位置獅身人面像</a:t>
            </a:r>
          </a:p>
          <a:p>
            <a:pPr algn="l"/>
            <a:r>
              <a:rPr lang="zh-TW" altLang="en-US" sz="1600" dirty="0"/>
              <a:t>地點	吉薩</a:t>
            </a:r>
          </a:p>
          <a:p>
            <a:pPr algn="l"/>
            <a:r>
              <a:rPr lang="zh-TW" altLang="en-US" sz="1600" dirty="0"/>
              <a:t>地區	 埃及</a:t>
            </a:r>
          </a:p>
          <a:p>
            <a:r>
              <a:rPr lang="zh-TW" altLang="en-US" sz="1600" dirty="0"/>
              <a:t>坐標	</a:t>
            </a:r>
            <a:r>
              <a:rPr lang="en-US" altLang="zh-TW" sz="1600" dirty="0"/>
              <a:t>29°58′31″N 31°08′16″E</a:t>
            </a:r>
            <a:r>
              <a:rPr lang="zh-TW" altLang="en-US" sz="1600" dirty="0"/>
              <a:t>座標：</a:t>
            </a:r>
            <a:r>
              <a:rPr lang="en-US" altLang="zh-TW" sz="1600" dirty="0"/>
              <a:t>29°58′31″N 31°08′1</a:t>
            </a:r>
          </a:p>
          <a:p>
            <a:endParaRPr lang="en-US" altLang="zh-TW" sz="1600" dirty="0"/>
          </a:p>
          <a:p>
            <a:r>
              <a:rPr lang="zh-TW" altLang="en-US" sz="1600" dirty="0"/>
              <a:t>地處吉薩的獅身人面像</a:t>
            </a:r>
          </a:p>
          <a:p>
            <a:r>
              <a:rPr lang="zh-TW" altLang="en-US" sz="1600" dirty="0"/>
              <a:t>獅身人面像（阿拉伯語：</a:t>
            </a:r>
            <a:r>
              <a:rPr lang="en-US" altLang="zh-TW" sz="1600" dirty="0" err="1"/>
              <a:t>أبو</a:t>
            </a:r>
            <a:r>
              <a:rPr lang="en-US" altLang="zh-TW" sz="1600" dirty="0"/>
              <a:t> </a:t>
            </a:r>
            <a:r>
              <a:rPr lang="en-US" altLang="zh-TW" sz="1600" dirty="0" err="1"/>
              <a:t>الهول</a:t>
            </a:r>
            <a:r>
              <a:rPr lang="en-US" altLang="zh-TW" sz="1600" dirty="0"/>
              <a:t>‎, IPA: /</a:t>
            </a:r>
            <a:r>
              <a:rPr lang="en-US" altLang="zh-TW" sz="1600" dirty="0" err="1"/>
              <a:t>ʔabu</a:t>
            </a:r>
            <a:r>
              <a:rPr lang="en-US" altLang="zh-TW" sz="1600" dirty="0"/>
              <a:t> </a:t>
            </a:r>
            <a:r>
              <a:rPr lang="en-US" altLang="zh-TW" sz="1600" dirty="0" err="1"/>
              <a:t>alhoːl</a:t>
            </a:r>
            <a:r>
              <a:rPr lang="en-US" altLang="zh-TW" sz="1600" dirty="0"/>
              <a:t>/, </a:t>
            </a:r>
            <a:r>
              <a:rPr lang="zh-TW" altLang="en-US" sz="1600" dirty="0"/>
              <a:t>英語：</a:t>
            </a:r>
            <a:r>
              <a:rPr lang="en-US" altLang="zh-TW" sz="1600" dirty="0"/>
              <a:t>The Terrifying One</a:t>
            </a:r>
            <a:r>
              <a:rPr lang="zh-TW" altLang="en-US" sz="1600" dirty="0"/>
              <a:t>）或稱人面獅身像，是一座位在卡夫拉金字塔旁的雕像，外型是一個獅子的身軀和人的頭。獅身人面像長約</a:t>
            </a:r>
            <a:r>
              <a:rPr lang="en-US" altLang="zh-TW" sz="1600" dirty="0"/>
              <a:t>73.5</a:t>
            </a:r>
            <a:r>
              <a:rPr lang="zh-TW" altLang="en-US" sz="1600" dirty="0"/>
              <a:t>公尺（</a:t>
            </a:r>
            <a:r>
              <a:rPr lang="en-US" altLang="zh-TW" sz="1600" dirty="0"/>
              <a:t>241</a:t>
            </a:r>
            <a:r>
              <a:rPr lang="zh-TW" altLang="en-US" sz="1600" dirty="0"/>
              <a:t>英尺），寬約</a:t>
            </a:r>
            <a:r>
              <a:rPr lang="en-US" altLang="zh-TW" sz="1600" dirty="0"/>
              <a:t>19.3</a:t>
            </a:r>
            <a:r>
              <a:rPr lang="zh-TW" altLang="en-US" sz="1600" dirty="0"/>
              <a:t>公尺（</a:t>
            </a:r>
            <a:r>
              <a:rPr lang="en-US" altLang="zh-TW" sz="1600" dirty="0"/>
              <a:t>63</a:t>
            </a:r>
            <a:r>
              <a:rPr lang="zh-TW" altLang="en-US" sz="1600" dirty="0"/>
              <a:t>英尺）和高約</a:t>
            </a:r>
            <a:r>
              <a:rPr lang="en-US" altLang="zh-TW" sz="1600" dirty="0"/>
              <a:t>20.22</a:t>
            </a:r>
            <a:r>
              <a:rPr lang="zh-TW" altLang="en-US" sz="1600" dirty="0"/>
              <a:t>公尺（</a:t>
            </a:r>
            <a:r>
              <a:rPr lang="en-US" altLang="zh-TW" sz="1600" dirty="0"/>
              <a:t>66.34</a:t>
            </a:r>
            <a:r>
              <a:rPr lang="zh-TW" altLang="en-US" sz="1600" dirty="0"/>
              <a:t>英尺）。獅身人面像是現今已知最古老的紀念雕像，一般相信是在法老卡夫拉統治期間內建成。（約公元前</a:t>
            </a:r>
            <a:r>
              <a:rPr lang="en-US" altLang="zh-TW" sz="1600" dirty="0"/>
              <a:t>2558</a:t>
            </a:r>
            <a:r>
              <a:rPr lang="zh-TW" altLang="en-US" sz="1600" dirty="0"/>
              <a:t>年至</a:t>
            </a:r>
            <a:r>
              <a:rPr lang="en-US" altLang="zh-TW" sz="1600" dirty="0"/>
              <a:t>2532</a:t>
            </a:r>
            <a:r>
              <a:rPr lang="zh-TW" altLang="en-US" sz="1600" dirty="0"/>
              <a:t>年）</a:t>
            </a:r>
            <a:r>
              <a:rPr lang="en-US" altLang="zh-TW" sz="1600" dirty="0"/>
              <a:t>[1]</a:t>
            </a:r>
          </a:p>
          <a:p>
            <a:endParaRPr lang="en-US" altLang="zh-TW" sz="1600" dirty="0"/>
          </a:p>
          <a:p>
            <a:r>
              <a:rPr lang="zh-TW" altLang="en-US" sz="1600" dirty="0"/>
              <a:t>由於獅身人面像無論是年代、外型，甚至是建造者是誰都充滿爭議，所以這些問題被世人稱作「獅身人面像之謎」，但與希臘神話中的史芬克斯之謎仍有些許不同</a:t>
            </a:r>
            <a:r>
              <a:rPr lang="en-US" altLang="zh-TW" sz="1600" dirty="0"/>
              <a:t>[2]</a:t>
            </a:r>
            <a:r>
              <a:rPr lang="zh-TW" altLang="en-US" sz="1600" dirty="0"/>
              <a:t>。</a:t>
            </a:r>
          </a:p>
          <a:p>
            <a:endParaRPr lang="zh-TW" altLang="en-US" sz="1600" dirty="0"/>
          </a:p>
          <a:p>
            <a:r>
              <a:rPr lang="zh-TW" altLang="en-US" sz="1600" dirty="0"/>
              <a:t>獅身人面像鼻子和鬍鬚已經脫落，有一種說法是當年拿破崙炮轟所致，但真實性有待考證。</a:t>
            </a:r>
            <a:r>
              <a:rPr lang="en-US" altLang="zh-TW" sz="1600" dirty="0"/>
              <a:t>[3]</a:t>
            </a:r>
          </a:p>
          <a:p>
            <a:endParaRPr lang="zh-TW" altLang="en-US" sz="1600" dirty="0"/>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827" y="2065861"/>
            <a:ext cx="3349682" cy="4488574"/>
          </a:xfrm>
          <a:prstGeom prst="rect">
            <a:avLst/>
          </a:prstGeom>
        </p:spPr>
      </p:pic>
    </p:spTree>
    <p:extLst>
      <p:ext uri="{BB962C8B-B14F-4D97-AF65-F5344CB8AC3E}">
        <p14:creationId xmlns:p14="http://schemas.microsoft.com/office/powerpoint/2010/main" val="31172822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8"/>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7">
                                            <p:txEl>
                                              <p:pRg st="0" end="0"/>
                                            </p:txEl>
                                          </p:spTgt>
                                        </p:tgtEl>
                                      </p:cBhvr>
                                    </p:animEffect>
                                    <p:animScale>
                                      <p:cBhvr>
                                        <p:cTn id="15" dur="250" autoRev="1" fill="hold"/>
                                        <p:tgtEl>
                                          <p:spTgt spid="7">
                                            <p:txEl>
                                              <p:pRg st="0" end="0"/>
                                            </p:txEl>
                                          </p:spTgt>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7">
                                            <p:txEl>
                                              <p:pRg st="1" end="1"/>
                                            </p:txEl>
                                          </p:spTgt>
                                        </p:tgtEl>
                                      </p:cBhvr>
                                    </p:animEffect>
                                    <p:animScale>
                                      <p:cBhvr>
                                        <p:cTn id="20" dur="250" autoRev="1" fill="hold"/>
                                        <p:tgtEl>
                                          <p:spTgt spid="7">
                                            <p:txEl>
                                              <p:pRg st="1" end="1"/>
                                            </p:txEl>
                                          </p:spTgt>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grpId="0" nodeType="clickEffect">
                                  <p:stCondLst>
                                    <p:cond delay="0"/>
                                  </p:stCondLst>
                                  <p:childTnLst>
                                    <p:animEffect transition="out" filter="fade">
                                      <p:cBhvr>
                                        <p:cTn id="24" dur="500" tmFilter="0, 0; .2, .5; .8, .5; 1, 0"/>
                                        <p:tgtEl>
                                          <p:spTgt spid="7">
                                            <p:txEl>
                                              <p:pRg st="2" end="2"/>
                                            </p:txEl>
                                          </p:spTgt>
                                        </p:tgtEl>
                                      </p:cBhvr>
                                    </p:animEffect>
                                    <p:animScale>
                                      <p:cBhvr>
                                        <p:cTn id="25" dur="250" autoRev="1" fill="hold"/>
                                        <p:tgtEl>
                                          <p:spTgt spid="7">
                                            <p:txEl>
                                              <p:pRg st="2" end="2"/>
                                            </p:txEl>
                                          </p:spTgt>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grpId="0" nodeType="clickEffect">
                                  <p:stCondLst>
                                    <p:cond delay="0"/>
                                  </p:stCondLst>
                                  <p:childTnLst>
                                    <p:animEffect transition="out" filter="fade">
                                      <p:cBhvr>
                                        <p:cTn id="29" dur="500" tmFilter="0, 0; .2, .5; .8, .5; 1, 0"/>
                                        <p:tgtEl>
                                          <p:spTgt spid="7">
                                            <p:txEl>
                                              <p:pRg st="3" end="3"/>
                                            </p:txEl>
                                          </p:spTgt>
                                        </p:tgtEl>
                                      </p:cBhvr>
                                    </p:animEffect>
                                    <p:animScale>
                                      <p:cBhvr>
                                        <p:cTn id="30" dur="250" autoRev="1" fill="hold"/>
                                        <p:tgtEl>
                                          <p:spTgt spid="7">
                                            <p:txEl>
                                              <p:pRg st="3" end="3"/>
                                            </p:txEl>
                                          </p:spTgt>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7">
                                            <p:txEl>
                                              <p:pRg st="4" end="4"/>
                                            </p:txEl>
                                          </p:spTgt>
                                        </p:tgtEl>
                                      </p:cBhvr>
                                    </p:animEffect>
                                    <p:animScale>
                                      <p:cBhvr>
                                        <p:cTn id="35" dur="250" autoRev="1" fill="hold"/>
                                        <p:tgtEl>
                                          <p:spTgt spid="7">
                                            <p:txEl>
                                              <p:pRg st="4" end="4"/>
                                            </p:txEl>
                                          </p:spTgt>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grpId="0" nodeType="clickEffect">
                                  <p:stCondLst>
                                    <p:cond delay="0"/>
                                  </p:stCondLst>
                                  <p:childTnLst>
                                    <p:animEffect transition="out" filter="fade">
                                      <p:cBhvr>
                                        <p:cTn id="39" dur="500" tmFilter="0, 0; .2, .5; .8, .5; 1, 0"/>
                                        <p:tgtEl>
                                          <p:spTgt spid="7">
                                            <p:txEl>
                                              <p:pRg st="6" end="6"/>
                                            </p:txEl>
                                          </p:spTgt>
                                        </p:tgtEl>
                                      </p:cBhvr>
                                    </p:animEffect>
                                    <p:animScale>
                                      <p:cBhvr>
                                        <p:cTn id="40" dur="250" autoRev="1" fill="hold"/>
                                        <p:tgtEl>
                                          <p:spTgt spid="7">
                                            <p:txEl>
                                              <p:pRg st="6" end="6"/>
                                            </p:txEl>
                                          </p:spTgt>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26" presetClass="emph" presetSubtype="0" fill="hold" grpId="0" nodeType="clickEffect">
                                  <p:stCondLst>
                                    <p:cond delay="0"/>
                                  </p:stCondLst>
                                  <p:childTnLst>
                                    <p:animEffect transition="out" filter="fade">
                                      <p:cBhvr>
                                        <p:cTn id="44" dur="500" tmFilter="0, 0; .2, .5; .8, .5; 1, 0"/>
                                        <p:tgtEl>
                                          <p:spTgt spid="7">
                                            <p:txEl>
                                              <p:pRg st="7" end="7"/>
                                            </p:txEl>
                                          </p:spTgt>
                                        </p:tgtEl>
                                      </p:cBhvr>
                                    </p:animEffect>
                                    <p:animScale>
                                      <p:cBhvr>
                                        <p:cTn id="45" dur="250" autoRev="1" fill="hold"/>
                                        <p:tgtEl>
                                          <p:spTgt spid="7">
                                            <p:txEl>
                                              <p:pRg st="7" end="7"/>
                                            </p:txEl>
                                          </p:spTgt>
                                        </p:tgtEl>
                                      </p:cBhvr>
                                      <p:by x="105000" y="105000"/>
                                    </p:animScale>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grpId="0" nodeType="clickEffect">
                                  <p:stCondLst>
                                    <p:cond delay="0"/>
                                  </p:stCondLst>
                                  <p:childTnLst>
                                    <p:animEffect transition="out" filter="fade">
                                      <p:cBhvr>
                                        <p:cTn id="49" dur="500" tmFilter="0, 0; .2, .5; .8, .5; 1, 0"/>
                                        <p:tgtEl>
                                          <p:spTgt spid="7">
                                            <p:txEl>
                                              <p:pRg st="9" end="9"/>
                                            </p:txEl>
                                          </p:spTgt>
                                        </p:tgtEl>
                                      </p:cBhvr>
                                    </p:animEffect>
                                    <p:animScale>
                                      <p:cBhvr>
                                        <p:cTn id="50" dur="250" autoRev="1" fill="hold"/>
                                        <p:tgtEl>
                                          <p:spTgt spid="7">
                                            <p:txEl>
                                              <p:pRg st="9" end="9"/>
                                            </p:txEl>
                                          </p:spTgt>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26" presetClass="emph" presetSubtype="0" fill="hold" grpId="0" nodeType="clickEffect">
                                  <p:stCondLst>
                                    <p:cond delay="0"/>
                                  </p:stCondLst>
                                  <p:childTnLst>
                                    <p:animEffect transition="out" filter="fade">
                                      <p:cBhvr>
                                        <p:cTn id="54" dur="500" tmFilter="0, 0; .2, .5; .8, .5; 1, 0"/>
                                        <p:tgtEl>
                                          <p:spTgt spid="7">
                                            <p:txEl>
                                              <p:pRg st="11" end="11"/>
                                            </p:txEl>
                                          </p:spTgt>
                                        </p:tgtEl>
                                      </p:cBhvr>
                                    </p:animEffect>
                                    <p:animScale>
                                      <p:cBhvr>
                                        <p:cTn id="55" dur="250" autoRev="1" fill="hold"/>
                                        <p:tgtEl>
                                          <p:spTgt spid="7">
                                            <p:txEl>
                                              <p:pRg st="11" end="1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體">
  <a:themeElements>
    <a:clrScheme name="天體">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天體">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天體">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TM03457452[[fn=天體]]</Template>
  <TotalTime>140</TotalTime>
  <Words>636</Words>
  <Application>Microsoft Office PowerPoint</Application>
  <PresentationFormat>寬螢幕</PresentationFormat>
  <Paragraphs>54</Paragraphs>
  <Slides>11</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11</vt:i4>
      </vt:variant>
    </vt:vector>
  </HeadingPairs>
  <TitlesOfParts>
    <vt:vector size="16" baseType="lpstr">
      <vt:lpstr>新細明體</vt:lpstr>
      <vt:lpstr>Arial</vt:lpstr>
      <vt:lpstr>Calibri</vt:lpstr>
      <vt:lpstr>Calibri Light</vt:lpstr>
      <vt:lpstr>天體</vt:lpstr>
      <vt:lpstr>埃及</vt:lpstr>
      <vt:lpstr>國旗</vt:lpstr>
      <vt:lpstr>國家介紹</vt:lpstr>
      <vt:lpstr>國家介紹</vt:lpstr>
      <vt:lpstr>國家介紹</vt:lpstr>
      <vt:lpstr>國徽</vt:lpstr>
      <vt:lpstr>國家介紹</vt:lpstr>
      <vt:lpstr>PowerPoint 簡報</vt:lpstr>
      <vt:lpstr>國家介紹</vt:lpstr>
      <vt:lpstr>國家介紹</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埃及</dc:title>
  <dc:creator>5a88</dc:creator>
  <cp:lastModifiedBy>5a88</cp:lastModifiedBy>
  <cp:revision>18</cp:revision>
  <dcterms:created xsi:type="dcterms:W3CDTF">2018-10-08T05:46:50Z</dcterms:created>
  <dcterms:modified xsi:type="dcterms:W3CDTF">2018-12-17T06:13:27Z</dcterms:modified>
</cp:coreProperties>
</file>